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28" r:id="rId1"/>
  </p:sldMasterIdLst>
  <p:notesMasterIdLst>
    <p:notesMasterId r:id="rId43"/>
  </p:notesMasterIdLst>
  <p:handoutMasterIdLst>
    <p:handoutMasterId r:id="rId44"/>
  </p:handoutMasterIdLst>
  <p:sldIdLst>
    <p:sldId id="404" r:id="rId2"/>
    <p:sldId id="256" r:id="rId3"/>
    <p:sldId id="389" r:id="rId4"/>
    <p:sldId id="392" r:id="rId5"/>
    <p:sldId id="258" r:id="rId6"/>
    <p:sldId id="390" r:id="rId7"/>
    <p:sldId id="391" r:id="rId8"/>
    <p:sldId id="308" r:id="rId9"/>
    <p:sldId id="396" r:id="rId10"/>
    <p:sldId id="259" r:id="rId11"/>
    <p:sldId id="394" r:id="rId12"/>
    <p:sldId id="395" r:id="rId13"/>
    <p:sldId id="262" r:id="rId14"/>
    <p:sldId id="260" r:id="rId15"/>
    <p:sldId id="261" r:id="rId16"/>
    <p:sldId id="263" r:id="rId17"/>
    <p:sldId id="399" r:id="rId18"/>
    <p:sldId id="264" r:id="rId19"/>
    <p:sldId id="397" r:id="rId20"/>
    <p:sldId id="398" r:id="rId21"/>
    <p:sldId id="400" r:id="rId22"/>
    <p:sldId id="265" r:id="rId23"/>
    <p:sldId id="402" r:id="rId24"/>
    <p:sldId id="401" r:id="rId25"/>
    <p:sldId id="403" r:id="rId26"/>
    <p:sldId id="405" r:id="rId27"/>
    <p:sldId id="266" r:id="rId28"/>
    <p:sldId id="267" r:id="rId29"/>
    <p:sldId id="268" r:id="rId30"/>
    <p:sldId id="380" r:id="rId31"/>
    <p:sldId id="382" r:id="rId32"/>
    <p:sldId id="383" r:id="rId33"/>
    <p:sldId id="384" r:id="rId34"/>
    <p:sldId id="388" r:id="rId35"/>
    <p:sldId id="406" r:id="rId36"/>
    <p:sldId id="362" r:id="rId37"/>
    <p:sldId id="407" r:id="rId38"/>
    <p:sldId id="408" r:id="rId39"/>
    <p:sldId id="409" r:id="rId40"/>
    <p:sldId id="410" r:id="rId41"/>
    <p:sldId id="41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7B72261-C35F-4142-B2EE-FD70AB291FBB}">
          <p14:sldIdLst>
            <p14:sldId id="404"/>
            <p14:sldId id="256"/>
          </p14:sldIdLst>
        </p14:section>
        <p14:section name="Introduction" id="{4115CBF4-5EBC-4597-94C9-07F036607D2F}">
          <p14:sldIdLst>
            <p14:sldId id="389"/>
            <p14:sldId id="392"/>
            <p14:sldId id="258"/>
            <p14:sldId id="390"/>
            <p14:sldId id="391"/>
            <p14:sldId id="308"/>
          </p14:sldIdLst>
        </p14:section>
        <p14:section name="UI" id="{CFEEED63-9B3A-4BC4-B088-9DE91B1581BC}">
          <p14:sldIdLst>
            <p14:sldId id="396"/>
            <p14:sldId id="259"/>
            <p14:sldId id="394"/>
            <p14:sldId id="395"/>
            <p14:sldId id="262"/>
            <p14:sldId id="260"/>
            <p14:sldId id="261"/>
            <p14:sldId id="263"/>
            <p14:sldId id="399"/>
            <p14:sldId id="264"/>
            <p14:sldId id="397"/>
            <p14:sldId id="398"/>
            <p14:sldId id="400"/>
            <p14:sldId id="265"/>
            <p14:sldId id="402"/>
            <p14:sldId id="401"/>
          </p14:sldIdLst>
        </p14:section>
        <p14:section name="Extras" id="{7BC942D6-2137-4847-BF76-83139C5CE492}">
          <p14:sldIdLst>
            <p14:sldId id="403"/>
            <p14:sldId id="405"/>
            <p14:sldId id="266"/>
            <p14:sldId id="267"/>
            <p14:sldId id="268"/>
            <p14:sldId id="380"/>
            <p14:sldId id="382"/>
            <p14:sldId id="383"/>
            <p14:sldId id="384"/>
            <p14:sldId id="388"/>
            <p14:sldId id="406"/>
            <p14:sldId id="362"/>
            <p14:sldId id="407"/>
            <p14:sldId id="408"/>
            <p14:sldId id="409"/>
            <p14:sldId id="410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7832"/>
    <a:srgbClr val="FFFFFF"/>
    <a:srgbClr val="6897BB"/>
    <a:srgbClr val="A9B7C6"/>
    <a:srgbClr val="777777"/>
    <a:srgbClr val="FF9F9F"/>
    <a:srgbClr val="282828"/>
    <a:srgbClr val="8E6F9F"/>
    <a:srgbClr val="4B64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34" autoAdjust="0"/>
    <p:restoredTop sz="95097" autoAdjust="0"/>
  </p:normalViewPr>
  <p:slideViewPr>
    <p:cSldViewPr snapToGrid="0">
      <p:cViewPr>
        <p:scale>
          <a:sx n="63" d="100"/>
          <a:sy n="63" d="100"/>
        </p:scale>
        <p:origin x="38" y="456"/>
      </p:cViewPr>
      <p:guideLst/>
    </p:cSldViewPr>
  </p:slideViewPr>
  <p:notesTextViewPr>
    <p:cViewPr>
      <p:scale>
        <a:sx n="133" d="100"/>
        <a:sy n="1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>
            <a:extLst>
              <a:ext uri="{FF2B5EF4-FFF2-40B4-BE49-F238E27FC236}">
                <a16:creationId xmlns:a16="http://schemas.microsoft.com/office/drawing/2014/main" id="{79C3AE3D-E0F4-590D-48D7-A1F79610AD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A79F47FD-8D87-7BCA-241A-F565727BDF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6F73854F-36FE-439E-89E4-A1F3BFFF5625}" type="datetimeFigureOut">
              <a:rPr lang="he-IL" smtClean="0"/>
              <a:t>ד'/ניסן/תשפ"ג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8681A056-417A-A00A-8EBB-C95E103D8F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FC6E32A3-7604-D070-F1B4-5ACA90CDA5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7DC7541-FEDA-4AA9-B697-92A683E3125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03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A5C3D62-F337-4A34-BFCD-95D1BAD742DA}" type="datetimeFigureOut">
              <a:rPr lang="he-IL" smtClean="0"/>
              <a:t>ד'/ניסן/תשפ"ג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B9A404C-DC3D-4D62-B5DD-CA8361B470D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455134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9764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292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684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7687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7159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8219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8193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2696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2237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7109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0097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8021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70108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0582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6892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66493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0384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515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4754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7958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3711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5594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6329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b="0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01237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b="0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3463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b="0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2726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b="0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8122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he-IL" b="0" dirty="0"/>
              <a:t>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56544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7463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76337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9771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97562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526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1487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52547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9385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7563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5933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7563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כמה פרטים זריזים עליה כדי שתקבלו תחושה: 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שפת </a:t>
            </a:r>
            <a:r>
              <a:rPr lang="en-US" dirty="0"/>
              <a:t>Object oriented</a:t>
            </a:r>
            <a:r>
              <a:rPr lang="he-IL" dirty="0"/>
              <a:t>, משתמשים בה בעיקר כדי לעצב </a:t>
            </a:r>
            <a:r>
              <a:rPr lang="en-US" dirty="0"/>
              <a:t>UI</a:t>
            </a:r>
            <a:r>
              <a:rPr lang="he-IL" dirty="0"/>
              <a:t> לאפליקציות לטלפון, לווב </a:t>
            </a:r>
            <a:r>
              <a:rPr lang="he-IL" dirty="0" err="1"/>
              <a:t>וכו</a:t>
            </a:r>
            <a:r>
              <a:rPr lang="he-IL" dirty="0"/>
              <a:t>'. פותחה ע"י גוגל אבל </a:t>
            </a:r>
            <a:r>
              <a:rPr lang="en-US" dirty="0"/>
              <a:t>open source</a:t>
            </a:r>
            <a:r>
              <a:rPr lang="he-IL" dirty="0"/>
              <a:t>.</a:t>
            </a:r>
          </a:p>
          <a:p>
            <a:pPr marL="0" indent="0" algn="r" rtl="1">
              <a:buFontTx/>
              <a:buNone/>
            </a:pPr>
            <a:endParaRPr lang="he-IL" dirty="0"/>
          </a:p>
          <a:p>
            <a:pPr marL="0" indent="0" algn="r" rtl="1">
              <a:buFontTx/>
              <a:buNone/>
            </a:pPr>
            <a:r>
              <a:rPr lang="he-IL" dirty="0"/>
              <a:t>יש שתי דרכים לקמפל אותה ואנחנו נפגוש את שתיהן בעבודה, כבר בתרגיל בית 1:</a:t>
            </a:r>
          </a:p>
          <a:p>
            <a:pPr marL="171450" indent="-171450" algn="r" rtl="1">
              <a:buFontTx/>
              <a:buChar char="-"/>
            </a:pPr>
            <a:r>
              <a:rPr lang="en-US" dirty="0"/>
              <a:t>AOT</a:t>
            </a:r>
            <a:r>
              <a:rPr lang="he-IL" dirty="0"/>
              <a:t> </a:t>
            </a:r>
            <a:r>
              <a:rPr lang="he-IL" b="0" dirty="0"/>
              <a:t>(</a:t>
            </a:r>
            <a:r>
              <a:rPr lang="he-IL" dirty="0"/>
              <a:t>כמו בג'אווה). מקמפלים את כל הקוד מראש, לקוד מכונה שמוכוון למכונה ספציפית. </a:t>
            </a:r>
            <a:r>
              <a:rPr lang="he-IL" b="1" dirty="0"/>
              <a:t>יתרון:</a:t>
            </a:r>
            <a:r>
              <a:rPr lang="he-IL" b="0" dirty="0"/>
              <a:t> </a:t>
            </a:r>
            <a:r>
              <a:rPr lang="he-IL" dirty="0"/>
              <a:t>זה קורה מראש לכן בזמן ריצה אין פגיעה בביצועים, הכל זז חלק. </a:t>
            </a:r>
            <a:r>
              <a:rPr lang="he-IL" b="1" dirty="0"/>
              <a:t>חסרון:</a:t>
            </a:r>
            <a:r>
              <a:rPr lang="he-IL" b="0" dirty="0"/>
              <a:t> </a:t>
            </a:r>
            <a:r>
              <a:rPr lang="he-IL" dirty="0"/>
              <a:t>תוך כדי עבודה אם שינינו משהו קטנטן, כמו צבע רקע או אחד </a:t>
            </a:r>
            <a:r>
              <a:rPr lang="he-IL" dirty="0" err="1"/>
              <a:t>הכיתובים</a:t>
            </a:r>
            <a:r>
              <a:rPr lang="he-IL" dirty="0"/>
              <a:t> (שזה מאוד נפוץ בהקשר של </a:t>
            </a:r>
            <a:r>
              <a:rPr lang="en-US" dirty="0"/>
              <a:t>UI</a:t>
            </a:r>
            <a:r>
              <a:rPr lang="he-IL" dirty="0"/>
              <a:t>) צריך לקמפל הכל מההתחלה וזה לא אידיאלי.</a:t>
            </a:r>
          </a:p>
          <a:p>
            <a:pPr marL="171450" indent="-171450" algn="r" rtl="1">
              <a:buFontTx/>
              <a:buChar char="-"/>
            </a:pPr>
            <a:r>
              <a:rPr lang="he-IL" dirty="0"/>
              <a:t>בשביל זה יש </a:t>
            </a:r>
            <a:r>
              <a:rPr lang="en-US" dirty="0"/>
              <a:t>JIT</a:t>
            </a:r>
            <a:r>
              <a:rPr lang="he-IL" dirty="0"/>
              <a:t>, שמאפשר פיתוח יותר מהיר – עושים שינוי קטנטן, מקמפלים דרך </a:t>
            </a:r>
            <a:r>
              <a:rPr lang="en-US" dirty="0"/>
              <a:t>JIT</a:t>
            </a:r>
            <a:r>
              <a:rPr lang="he-IL" dirty="0"/>
              <a:t> ורק החלק הרלוונטי שהשתנה עובר </a:t>
            </a:r>
            <a:r>
              <a:rPr lang="he-IL" dirty="0" err="1"/>
              <a:t>קמפול</a:t>
            </a:r>
            <a:r>
              <a:rPr lang="he-IL" dirty="0"/>
              <a:t> מחדש. רואים מיד את התוצאה – </a:t>
            </a:r>
            <a:r>
              <a:rPr lang="he-IL" b="1" dirty="0"/>
              <a:t>בשקופית הבאה דוגמה.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7082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9A404C-DC3D-4D62-B5DD-CA8361B470DB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796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2B7BE-022D-4FAA-BEE5-DE7BE52BF908}" type="datetime8">
              <a:rPr lang="he-IL" smtClean="0"/>
              <a:t>26 מרץ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5316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5C212-1902-469F-B3E2-0324BBEB8C92}" type="datetime8">
              <a:rPr lang="he-IL" smtClean="0"/>
              <a:t>26 מרץ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55904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127E-BF4B-4DE9-8746-340307228C3A}" type="datetime8">
              <a:rPr lang="he-IL" smtClean="0"/>
              <a:t>26 מרץ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543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F54BE-B6C2-4966-B9C9-703D0BD5C93F}" type="datetime8">
              <a:rPr lang="he-IL" smtClean="0"/>
              <a:t>26 מרץ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1752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75A9B-96DB-4F27-8B11-D0E89B0287CF}" type="datetime8">
              <a:rPr lang="he-IL" smtClean="0"/>
              <a:t>26 מרץ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7144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A4F12-8E35-49E6-94C8-DB93CEF7540D}" type="datetime8">
              <a:rPr lang="he-IL" smtClean="0"/>
              <a:t>26 מרץ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37114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12E50-3C22-456A-9252-EAA293DFD997}" type="datetime8">
              <a:rPr lang="he-IL" smtClean="0"/>
              <a:t>26 מרץ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2459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25F6B-1244-4A69-9C1C-6CBD7D3608D1}" type="datetime8">
              <a:rPr lang="he-IL" smtClean="0"/>
              <a:t>26 מרץ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17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B2FF-1D5F-40B2-9237-A3B11996FE30}" type="datetime8">
              <a:rPr lang="he-IL" smtClean="0"/>
              <a:t>26 מרץ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48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EE649-84D7-42E2-A30B-21A9E10C8E16}" type="datetime8">
              <a:rPr lang="he-IL" smtClean="0"/>
              <a:t>26 מרץ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526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4247A-024A-4377-B593-8EDCA2CDD5A2}" type="datetime8">
              <a:rPr lang="he-IL" smtClean="0"/>
              <a:t>26 מרץ 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9241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39F9-0D88-44E3-AFFA-C2C4093B7022}" type="datetime8">
              <a:rPr lang="he-IL" smtClean="0"/>
              <a:t>26 מרץ 23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37687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A866D-567A-4424-AA2A-9FB21893A338}" type="datetime8">
              <a:rPr lang="he-IL" smtClean="0"/>
              <a:t>26 מרץ 23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8532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B698-245A-4ABF-BE79-82E0DEBA1D0A}" type="datetime8">
              <a:rPr lang="he-IL" smtClean="0"/>
              <a:t>26 מרץ 23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669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70707-ECF4-4A23-B6CF-79B7E40AE0BA}" type="datetime8">
              <a:rPr lang="he-IL" smtClean="0"/>
              <a:t>26 מרץ 23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95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91C5-D8CB-4607-9784-ECDFAE42EEDE}" type="datetime8">
              <a:rPr lang="he-IL" smtClean="0"/>
              <a:t>26 מרץ 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4680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D3D6F-C1EF-4AF8-9CBE-F2C6CC1A28F8}" type="datetime8">
              <a:rPr lang="he-IL" smtClean="0"/>
              <a:t>26 מרץ 23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Project in Android Development 236271/2 | Winter 2022-23</a:t>
            </a:r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9D7835E-4DF6-46D8-AF40-03F1A2B558F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4868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hf hdr="0" ftr="0" dt="0"/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fek-bs/cs_hackathon_flutter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.dev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flutter-community" TargetMode="External"/><Relationship Id="rId5" Type="http://schemas.openxmlformats.org/officeDocument/2006/relationships/hyperlink" Target="https://www.youtube.com/watch?v=b_sQ9bMltGU&amp;list=PLjxrf2q8roU23XGwz3Km7sQZFTdB996iG" TargetMode="External"/><Relationship Id="rId4" Type="http://schemas.openxmlformats.org/officeDocument/2006/relationships/hyperlink" Target="https://docs.flutter.dev/development/ui/widge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Welcome!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45021"/>
            <a:ext cx="8766705" cy="4903920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50000"/>
              </a:lnSpc>
              <a:buNone/>
            </a:pPr>
            <a:r>
              <a:rPr lang="en-US" dirty="0"/>
              <a:t>The workshop will include </a:t>
            </a:r>
            <a:r>
              <a:rPr lang="en-US" b="1" dirty="0"/>
              <a:t>interactive</a:t>
            </a:r>
            <a:r>
              <a:rPr lang="en-US" dirty="0"/>
              <a:t> segments. In order to participate*, make sure you do the following </a:t>
            </a:r>
            <a:r>
              <a:rPr lang="en-US" b="1" dirty="0"/>
              <a:t>before we begin</a:t>
            </a:r>
            <a:r>
              <a:rPr lang="en-US" dirty="0"/>
              <a:t>: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Complete the installations that were sent to you yesterday.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latin typeface="Consolas" panose="020B0609020204030204" pitchFamily="49" charset="0"/>
              </a:rPr>
              <a:t>git clone 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https://github.com/ofek-bs/cs_hackathon_flutter.git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Open the cloned folder in your IDE, make sure that you’re working on the master branch, run your emulator and run the given code as you’ve learned.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marL="0" indent="0" algn="l" rtl="0">
              <a:lnSpc>
                <a:spcPct val="150000"/>
              </a:lnSpc>
              <a:buNone/>
            </a:pPr>
            <a:r>
              <a:rPr lang="en-US" dirty="0"/>
              <a:t>* The interactive parts can be done in groups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86456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Widgets</a:t>
            </a:r>
            <a:endParaRPr lang="he-IL" dirty="0"/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8EAFAB8C-92B1-F9FE-3D8B-35C96875E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021"/>
            <a:ext cx="4190501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(Almost) </a:t>
            </a:r>
            <a:r>
              <a:rPr lang="en-US" b="1" dirty="0"/>
              <a:t>everything is a widget</a:t>
            </a:r>
            <a:r>
              <a:rPr lang="en-US" dirty="0"/>
              <a:t>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Lists, buttons, images, text fields…</a:t>
            </a:r>
          </a:p>
          <a:p>
            <a:pPr algn="l" rtl="0">
              <a:lnSpc>
                <a:spcPct val="150000"/>
              </a:lnSpc>
            </a:pPr>
            <a:r>
              <a:rPr lang="en-US" b="1" dirty="0"/>
              <a:t>Flutter UI </a:t>
            </a:r>
            <a:r>
              <a:rPr lang="en-US" dirty="0"/>
              <a:t>is built by composing widgets.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Flutter code defines a giant hierarchy of widgets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Also known as </a:t>
            </a:r>
            <a:r>
              <a:rPr lang="en-US" b="1" dirty="0"/>
              <a:t>The Widget Tree</a:t>
            </a:r>
            <a:r>
              <a:rPr lang="en-US" dirty="0"/>
              <a:t>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Follows </a:t>
            </a:r>
            <a:r>
              <a:rPr lang="en-US" b="1" dirty="0"/>
              <a:t>Material Design</a:t>
            </a:r>
            <a:r>
              <a:rPr lang="en-US" dirty="0"/>
              <a:t>.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10</a:t>
            </a:fld>
            <a:endParaRPr lang="he-IL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042C16B1-A6CD-8D68-D1AB-C7D64DC19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141" y="731711"/>
            <a:ext cx="4504202" cy="51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95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Widgets - Examples</a:t>
            </a:r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11</a:t>
            </a:fld>
            <a:endParaRPr lang="he-IL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084A246-1000-16BB-31F2-2FD8DD780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9" y="1943209"/>
            <a:ext cx="2087971" cy="2819291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24789CAC-70AA-8A87-0818-7C9EE6C21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504" y="1914012"/>
            <a:ext cx="2087320" cy="3296895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EEA8F108-F66E-5E0F-F845-D47E91A93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867" y="1943209"/>
            <a:ext cx="1894402" cy="3445260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B9E3651C-CE7A-7C2E-F58D-FE910F980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269" y="1828800"/>
            <a:ext cx="2022430" cy="3562350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76655069-E3D2-7BDE-0F6B-CD8394B1F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5699" y="1943209"/>
            <a:ext cx="1928473" cy="36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244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Widgets - Examples</a:t>
            </a:r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12</a:t>
            </a:fld>
            <a:endParaRPr lang="he-IL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BBD4197B-BE32-1ACA-04EB-8768E1145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937" y="1935664"/>
            <a:ext cx="1754147" cy="3528931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A8DC40FF-EB77-E684-C40C-6AB265FED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666" y="1875517"/>
            <a:ext cx="1821357" cy="3623339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88A30059-18D0-02A6-AA00-05159251B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789" y="1888457"/>
            <a:ext cx="2122877" cy="3623340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4FACF893-8F20-0142-9138-C98758F3F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13" y="1888462"/>
            <a:ext cx="2133992" cy="362334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2360154-B635-F4F3-4E1F-12B3809023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246"/>
          <a:stretch/>
        </p:blipFill>
        <p:spPr>
          <a:xfrm>
            <a:off x="2409346" y="1888457"/>
            <a:ext cx="1962150" cy="297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6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021"/>
            <a:ext cx="8749068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u="sng" dirty="0"/>
              <a:t>State</a:t>
            </a:r>
            <a:r>
              <a:rPr lang="en-US" dirty="0"/>
              <a:t> = all the information that is part of the widget / app.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Variables (their values)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User input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Cache, Etc.</a:t>
            </a:r>
          </a:p>
          <a:p>
            <a:pPr algn="l" rtl="0">
              <a:lnSpc>
                <a:spcPct val="150000"/>
              </a:lnSpc>
            </a:pPr>
            <a:r>
              <a:rPr lang="en-US" u="sng" dirty="0"/>
              <a:t>Declarative UI</a:t>
            </a:r>
            <a:r>
              <a:rPr lang="en-US" dirty="0"/>
              <a:t> = </a:t>
            </a:r>
            <a:r>
              <a:rPr lang="en-US" b="1" dirty="0">
                <a:solidFill>
                  <a:srgbClr val="FF0000"/>
                </a:solidFill>
              </a:rPr>
              <a:t>User interface </a:t>
            </a:r>
            <a:r>
              <a:rPr lang="en-US" dirty="0"/>
              <a:t>is defined declaratively, as the result of a </a:t>
            </a:r>
            <a:r>
              <a:rPr lang="en-US" b="1" dirty="0">
                <a:solidFill>
                  <a:srgbClr val="002060"/>
                </a:solidFill>
              </a:rPr>
              <a:t>constant function (build) </a:t>
            </a:r>
            <a:r>
              <a:rPr lang="en-US" dirty="0"/>
              <a:t>given the </a:t>
            </a:r>
            <a:r>
              <a:rPr lang="en-US" b="1" dirty="0">
                <a:solidFill>
                  <a:srgbClr val="6AA84F"/>
                </a:solidFill>
              </a:rPr>
              <a:t>current state</a:t>
            </a:r>
            <a:r>
              <a:rPr lang="en-US" dirty="0"/>
              <a:t>.</a:t>
            </a:r>
            <a:endParaRPr lang="en-US" u="sng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13</a:t>
            </a:fld>
            <a:endParaRPr lang="he-IL"/>
          </a:p>
        </p:txBody>
      </p:sp>
      <p:pic>
        <p:nvPicPr>
          <p:cNvPr id="5" name="Picture 2" descr="Picture 2">
            <a:extLst>
              <a:ext uri="{FF2B5EF4-FFF2-40B4-BE49-F238E27FC236}">
                <a16:creationId xmlns:a16="http://schemas.microsoft.com/office/drawing/2014/main" id="{7B6F4FAE-50DF-7F84-C6DC-53953E5F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34" y="4205950"/>
            <a:ext cx="7520253" cy="27238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301972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 (cont.)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021"/>
            <a:ext cx="8749068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Flutter is a </a:t>
            </a:r>
            <a:r>
              <a:rPr lang="en-US" b="1" dirty="0"/>
              <a:t>declarative and reactive</a:t>
            </a:r>
            <a:r>
              <a:rPr lang="en-US" dirty="0"/>
              <a:t> framework: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The developer </a:t>
            </a:r>
            <a:r>
              <a:rPr lang="en-US" b="1" dirty="0"/>
              <a:t>declares</a:t>
            </a:r>
            <a:r>
              <a:rPr lang="en-US" dirty="0"/>
              <a:t> how the program should behave (By managing the state and hierarchy of the UI), and the framework handles (most of) everything else.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The program changes its state and UI by </a:t>
            </a:r>
            <a:r>
              <a:rPr lang="en-US" b="1" dirty="0"/>
              <a:t>reacting</a:t>
            </a:r>
            <a:r>
              <a:rPr lang="en-US" dirty="0"/>
              <a:t> to changes in data.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14</a:t>
            </a:fld>
            <a:endParaRPr lang="he-IL"/>
          </a:p>
        </p:txBody>
      </p:sp>
      <p:pic>
        <p:nvPicPr>
          <p:cNvPr id="7" name="Picture 4" descr="Picture 4">
            <a:extLst>
              <a:ext uri="{FF2B5EF4-FFF2-40B4-BE49-F238E27FC236}">
                <a16:creationId xmlns:a16="http://schemas.microsoft.com/office/drawing/2014/main" id="{3057F68C-AE49-5232-AF8C-D780FB00D12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575404" y="3293539"/>
            <a:ext cx="5935739" cy="326812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7408268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Programming (cont.)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021"/>
            <a:ext cx="8749068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In </a:t>
            </a:r>
            <a:r>
              <a:rPr lang="en-US" b="1" dirty="0"/>
              <a:t>Reactive programming</a:t>
            </a:r>
            <a:r>
              <a:rPr lang="en-US" dirty="0"/>
              <a:t>, we can divide any application into 3 parts:</a:t>
            </a:r>
          </a:p>
          <a:p>
            <a:pPr lvl="1" algn="l" rtl="0">
              <a:lnSpc>
                <a:spcPct val="150000"/>
              </a:lnSpc>
            </a:pPr>
            <a:r>
              <a:rPr lang="en-US" b="1" u="sng" dirty="0"/>
              <a:t>The state</a:t>
            </a:r>
            <a:r>
              <a:rPr lang="en-US" dirty="0"/>
              <a:t> – source of truth that drives the app.</a:t>
            </a:r>
          </a:p>
          <a:p>
            <a:pPr lvl="1" algn="l" rtl="0">
              <a:lnSpc>
                <a:spcPct val="150000"/>
              </a:lnSpc>
            </a:pPr>
            <a:r>
              <a:rPr lang="en-US" b="1" u="sng" dirty="0"/>
              <a:t>The view</a:t>
            </a:r>
            <a:r>
              <a:rPr lang="en-US" dirty="0"/>
              <a:t> – a declarative mapping of the state.</a:t>
            </a:r>
          </a:p>
          <a:p>
            <a:pPr lvl="1" algn="l" rtl="0">
              <a:lnSpc>
                <a:spcPct val="150000"/>
              </a:lnSpc>
            </a:pPr>
            <a:r>
              <a:rPr lang="en-US" b="1" u="sng" dirty="0"/>
              <a:t>The actions</a:t>
            </a:r>
            <a:r>
              <a:rPr lang="en-US" dirty="0"/>
              <a:t> – the possible ways the state could change in reaction to user inputs from the view.</a:t>
            </a:r>
            <a:endParaRPr lang="en-US" b="1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15</a:t>
            </a:fld>
            <a:endParaRPr lang="he-IL"/>
          </a:p>
        </p:txBody>
      </p:sp>
      <p:pic>
        <p:nvPicPr>
          <p:cNvPr id="5" name="Picture 5" descr="Picture 5">
            <a:extLst>
              <a:ext uri="{FF2B5EF4-FFF2-40B4-BE49-F238E27FC236}">
                <a16:creationId xmlns:a16="http://schemas.microsoft.com/office/drawing/2014/main" id="{C69053E1-54E0-A342-49D8-F57FF96B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280" y="3429000"/>
            <a:ext cx="3742154" cy="3081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2" descr="Picture 2">
            <a:extLst>
              <a:ext uri="{FF2B5EF4-FFF2-40B4-BE49-F238E27FC236}">
                <a16:creationId xmlns:a16="http://schemas.microsoft.com/office/drawing/2014/main" id="{A162D64F-540C-A80C-14B6-0E366A90A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08" y="3977224"/>
            <a:ext cx="6202842" cy="2246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892598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 Widgets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021"/>
            <a:ext cx="8749068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b="1" dirty="0"/>
              <a:t>Stateless Widgets</a:t>
            </a:r>
            <a:r>
              <a:rPr lang="en-US" dirty="0"/>
              <a:t> are the simplest form of widgets, and </a:t>
            </a:r>
            <a:r>
              <a:rPr lang="en-US" b="1" dirty="0"/>
              <a:t>don’t maintain a state</a:t>
            </a:r>
            <a:r>
              <a:rPr lang="en-US" dirty="0"/>
              <a:t>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In other words, </a:t>
            </a:r>
            <a:r>
              <a:rPr lang="en-US" b="1" dirty="0">
                <a:solidFill>
                  <a:srgbClr val="FF0000"/>
                </a:solidFill>
              </a:rPr>
              <a:t>UI</a:t>
            </a:r>
            <a:r>
              <a:rPr lang="en-US" b="1" dirty="0"/>
              <a:t> = </a:t>
            </a:r>
            <a:r>
              <a:rPr lang="en-US" b="1" dirty="0">
                <a:solidFill>
                  <a:srgbClr val="002060"/>
                </a:solidFill>
              </a:rPr>
              <a:t>f(</a:t>
            </a:r>
            <a:r>
              <a:rPr lang="en-US" b="1" dirty="0">
                <a:solidFill>
                  <a:srgbClr val="6AA84F"/>
                </a:solidFill>
              </a:rPr>
              <a:t>initial configuration</a:t>
            </a:r>
            <a:r>
              <a:rPr lang="en-US" b="1" dirty="0">
                <a:solidFill>
                  <a:srgbClr val="002060"/>
                </a:solidFill>
              </a:rPr>
              <a:t>)</a:t>
            </a:r>
            <a:r>
              <a:rPr lang="en-US" dirty="0"/>
              <a:t>, and therefore UI is immutable.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Their </a:t>
            </a:r>
            <a:r>
              <a:rPr lang="en-US" b="1" dirty="0"/>
              <a:t>build</a:t>
            </a:r>
            <a:r>
              <a:rPr lang="en-US" dirty="0"/>
              <a:t> method is called less often. Therefore, they offer </a:t>
            </a:r>
            <a:r>
              <a:rPr lang="en-US" u="sng" dirty="0"/>
              <a:t>better performance</a:t>
            </a:r>
            <a:r>
              <a:rPr lang="en-US" dirty="0"/>
              <a:t>.</a:t>
            </a:r>
          </a:p>
          <a:p>
            <a:pPr algn="l" rtl="0"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</a:rPr>
              <a:t>Studio cheat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 err="1"/>
              <a:t>stless</a:t>
            </a:r>
            <a:r>
              <a:rPr lang="en-US" dirty="0"/>
              <a:t> + Enter = </a:t>
            </a:r>
            <a:r>
              <a:rPr lang="en-US" dirty="0" err="1"/>
              <a:t>StatelessWidget</a:t>
            </a:r>
            <a:r>
              <a:rPr lang="en-US" dirty="0"/>
              <a:t>. 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6635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708" y="2509175"/>
            <a:ext cx="8709554" cy="3714749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DEMO</a:t>
            </a:r>
            <a:endParaRPr lang="he-IL" sz="9600" b="1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382074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Widgets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45021"/>
            <a:ext cx="8991101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In other platforms, arrangements of UI components is done with XML, CSS…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Here, the arrangement is also done with </a:t>
            </a:r>
            <a:r>
              <a:rPr lang="en-US" b="1" dirty="0"/>
              <a:t>widgets</a:t>
            </a:r>
            <a:r>
              <a:rPr lang="en-US" dirty="0"/>
              <a:t>.</a:t>
            </a:r>
          </a:p>
          <a:p>
            <a:pPr marL="0" indent="0" algn="l" rtl="0">
              <a:lnSpc>
                <a:spcPct val="150000"/>
              </a:lnSpc>
              <a:buNone/>
            </a:pPr>
            <a:endParaRPr lang="en-US" dirty="0"/>
          </a:p>
          <a:p>
            <a:pPr marL="0" indent="0" algn="l" rtl="0">
              <a:lnSpc>
                <a:spcPct val="150000"/>
              </a:lnSpc>
              <a:buNone/>
            </a:pPr>
            <a:r>
              <a:rPr lang="en-US" b="1" u="sng" dirty="0"/>
              <a:t>Examples</a:t>
            </a:r>
            <a:r>
              <a:rPr lang="en-US" dirty="0"/>
              <a:t>:</a:t>
            </a:r>
            <a:endParaRPr lang="en-US" b="1" u="sng" dirty="0"/>
          </a:p>
          <a:p>
            <a:pPr algn="l" rtl="0">
              <a:lnSpc>
                <a:spcPct val="150000"/>
              </a:lnSpc>
            </a:pPr>
            <a:r>
              <a:rPr lang="en-US" dirty="0"/>
              <a:t>Arrange widgets horizontally / vertically by wrapping them with </a:t>
            </a:r>
            <a:r>
              <a:rPr lang="en-US" b="1" dirty="0"/>
              <a:t>Row / Column</a:t>
            </a:r>
            <a:r>
              <a:rPr lang="en-US" dirty="0"/>
              <a:t>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Center a widget by wrapping it with a </a:t>
            </a:r>
            <a:r>
              <a:rPr lang="en-US" b="1" dirty="0"/>
              <a:t>Center</a:t>
            </a:r>
            <a:r>
              <a:rPr lang="en-US" dirty="0"/>
              <a:t> widget.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Add padding, background color and much more with </a:t>
            </a:r>
            <a:r>
              <a:rPr lang="en-US" b="1" dirty="0"/>
              <a:t>Container</a:t>
            </a:r>
            <a:r>
              <a:rPr lang="en-US" dirty="0"/>
              <a:t>.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23372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Widgets - Examples</a:t>
            </a:r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19</a:t>
            </a:fld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FBE5E6C-6452-51F3-5794-EE5598E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1514962"/>
            <a:ext cx="2330512" cy="356737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0F402FF8-CF83-7257-9E89-96C009FC46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6"/>
          <a:stretch/>
        </p:blipFill>
        <p:spPr>
          <a:xfrm>
            <a:off x="7359834" y="1504620"/>
            <a:ext cx="2461657" cy="400115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2F7AF89-4FB1-A2C1-2489-7F140A03A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29" y="1504620"/>
            <a:ext cx="2343225" cy="4011499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AADAC573-B9F4-39F5-4535-EF4C6A757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144" y="1504620"/>
            <a:ext cx="2396101" cy="38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28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682611B-6294-E837-31CF-2331E4C47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334920"/>
            <a:ext cx="7681208" cy="1646302"/>
          </a:xfrm>
        </p:spPr>
        <p:txBody>
          <a:bodyPr/>
          <a:lstStyle/>
          <a:p>
            <a:pPr algn="l"/>
            <a:r>
              <a:rPr lang="en-US" sz="6000" b="1" dirty="0"/>
              <a:t>Android Workshop</a:t>
            </a:r>
            <a:endParaRPr lang="he-IL" sz="6000" b="1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F2BE1E0-AFED-0BA1-31C9-59F0DD3D4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507" y="3979396"/>
            <a:ext cx="7838376" cy="1096899"/>
          </a:xfrm>
        </p:spPr>
        <p:txBody>
          <a:bodyPr>
            <a:normAutofit/>
          </a:bodyPr>
          <a:lstStyle/>
          <a:p>
            <a:pPr algn="l"/>
            <a:r>
              <a:rPr lang="en-US" sz="2600" b="1" dirty="0">
                <a:solidFill>
                  <a:schemeClr val="tx1"/>
                </a:solidFill>
                <a:latin typeface="+mj-lt"/>
              </a:rPr>
              <a:t>CS Hackathon 2023 </a:t>
            </a:r>
            <a:r>
              <a:rPr lang="en-US" sz="2600" dirty="0">
                <a:latin typeface="+mj-lt"/>
              </a:rPr>
              <a:t>| </a:t>
            </a:r>
            <a:r>
              <a:rPr lang="en-US" sz="2600" dirty="0">
                <a:solidFill>
                  <a:schemeClr val="tx1"/>
                </a:solidFill>
                <a:latin typeface="+mj-lt"/>
              </a:rPr>
              <a:t>Ofek Bengal Shmueli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98F8411-6CE8-D99A-A8DB-F5784FEDF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2</a:t>
            </a:fld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F96F7F3-7E90-2A0A-4095-B38C664C9B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440"/>
          <a:stretch/>
        </p:blipFill>
        <p:spPr>
          <a:xfrm>
            <a:off x="8297316" y="3246971"/>
            <a:ext cx="939831" cy="1096899"/>
          </a:xfrm>
          <a:prstGeom prst="rect">
            <a:avLst/>
          </a:prstGeom>
        </p:spPr>
      </p:pic>
      <p:pic>
        <p:nvPicPr>
          <p:cNvPr id="8" name="image5.png">
            <a:extLst>
              <a:ext uri="{FF2B5EF4-FFF2-40B4-BE49-F238E27FC236}">
                <a16:creationId xmlns:a16="http://schemas.microsoft.com/office/drawing/2014/main" id="{9A8AC689-B22B-7A2A-94F1-A76E1473FCD6}"/>
              </a:ext>
            </a:extLst>
          </p:cNvPr>
          <p:cNvPicPr/>
          <p:nvPr/>
        </p:nvPicPr>
        <p:blipFill>
          <a:blip r:embed="rId4"/>
          <a:srcRect l="21474" t="39114" r="21474"/>
          <a:stretch>
            <a:fillRect/>
          </a:stretch>
        </p:blipFill>
        <p:spPr>
          <a:xfrm>
            <a:off x="1578507" y="2337867"/>
            <a:ext cx="1299845" cy="7448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9544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Widgets - Examples</a:t>
            </a:r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20</a:t>
            </a:fld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A0916B1-F3C7-1063-A5D8-216AC29E9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77" y="1473666"/>
            <a:ext cx="2316615" cy="3741272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1CB93B99-9D57-0E2E-B742-CE3446783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791" y="1473666"/>
            <a:ext cx="2316615" cy="4300525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8B18FFC4-3653-BA50-400B-286A0ACA5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744" y="1473666"/>
            <a:ext cx="2283848" cy="4567696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C57C225C-3C69-190D-56E6-56E7B6C01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358" y="1473666"/>
            <a:ext cx="2382610" cy="45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173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45021"/>
            <a:ext cx="8991101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In the cloned git repo, switch to the </a:t>
            </a:r>
            <a:r>
              <a:rPr lang="en-US" b="1" dirty="0"/>
              <a:t>1_stateless</a:t>
            </a:r>
            <a:r>
              <a:rPr lang="en-US" dirty="0"/>
              <a:t> branch.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main_screen.dart</a:t>
            </a:r>
            <a:r>
              <a:rPr lang="en-US" dirty="0"/>
              <a:t>, add the necessary code such that: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A rectangle button is added below the text.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The button should contain the text “My Button”.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Both the text and button are centered (middle of the screen).</a:t>
            </a:r>
          </a:p>
          <a:p>
            <a:pPr lvl="1" algn="l" rtl="0">
              <a:lnSpc>
                <a:spcPct val="150000"/>
              </a:lnSpc>
            </a:pPr>
            <a:endParaRPr lang="en-US" dirty="0"/>
          </a:p>
          <a:p>
            <a:pPr lvl="1"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r>
              <a:rPr lang="en-US" b="1" dirty="0"/>
              <a:t>It is recommended to use online sources!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976980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Stateful Widgets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021"/>
            <a:ext cx="8326966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b="1" dirty="0"/>
              <a:t>Stateful Widgets</a:t>
            </a:r>
            <a:r>
              <a:rPr lang="en-US" dirty="0"/>
              <a:t> hold a</a:t>
            </a:r>
            <a:r>
              <a:rPr lang="en-US" b="1" dirty="0"/>
              <a:t> state</a:t>
            </a:r>
            <a:r>
              <a:rPr lang="en-US" dirty="0"/>
              <a:t>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In other words, </a:t>
            </a:r>
            <a:r>
              <a:rPr lang="en-US" b="1" dirty="0">
                <a:solidFill>
                  <a:srgbClr val="FF0000"/>
                </a:solidFill>
              </a:rPr>
              <a:t>UI</a:t>
            </a:r>
            <a:r>
              <a:rPr lang="en-US" b="1" dirty="0"/>
              <a:t> = </a:t>
            </a:r>
            <a:r>
              <a:rPr lang="en-US" b="1" dirty="0">
                <a:solidFill>
                  <a:srgbClr val="002060"/>
                </a:solidFill>
              </a:rPr>
              <a:t>f(</a:t>
            </a:r>
            <a:r>
              <a:rPr lang="en-US" b="1" dirty="0">
                <a:solidFill>
                  <a:srgbClr val="6AA84F"/>
                </a:solidFill>
              </a:rPr>
              <a:t>current state</a:t>
            </a:r>
            <a:r>
              <a:rPr lang="en-US" b="1" dirty="0">
                <a:solidFill>
                  <a:srgbClr val="002060"/>
                </a:solidFill>
              </a:rPr>
              <a:t>)</a:t>
            </a:r>
            <a:r>
              <a:rPr lang="en-US" dirty="0"/>
              <a:t>, and therefore UI is mutable.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To update the state of the widget, wrap mutable changes with a call to </a:t>
            </a:r>
            <a:r>
              <a:rPr lang="en-US" b="1" dirty="0" err="1">
                <a:latin typeface="Consolas" panose="020B0609020204030204" pitchFamily="49" charset="0"/>
              </a:rPr>
              <a:t>setState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dirty="0"/>
              <a:t>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Such a call marks the wrapping widget as “dirty”, thus causing a rebuild for the widget (and the subtree below) = calling </a:t>
            </a:r>
            <a:r>
              <a:rPr lang="en-US" b="1" dirty="0"/>
              <a:t>build</a:t>
            </a:r>
            <a:r>
              <a:rPr lang="en-US" dirty="0"/>
              <a:t> = redrawing related UI according to the updated state.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Composed of a state class (where all the logic is added) and a regular widget class.</a:t>
            </a:r>
          </a:p>
          <a:p>
            <a:pPr algn="l" rtl="0">
              <a:lnSpc>
                <a:spcPct val="150000"/>
              </a:lnSpc>
            </a:pPr>
            <a:r>
              <a:rPr lang="en-US" b="1" dirty="0">
                <a:solidFill>
                  <a:srgbClr val="00B050"/>
                </a:solidFill>
              </a:rPr>
              <a:t>Studio cheat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 err="1"/>
              <a:t>stful</a:t>
            </a:r>
            <a:r>
              <a:rPr lang="en-US" dirty="0"/>
              <a:t> + Enter = </a:t>
            </a:r>
            <a:r>
              <a:rPr lang="en-US" dirty="0" err="1"/>
              <a:t>StatefulWidget</a:t>
            </a:r>
            <a:r>
              <a:rPr lang="en-US" dirty="0"/>
              <a:t> + State class. 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2700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708" y="2509175"/>
            <a:ext cx="8709554" cy="3714749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DEMO</a:t>
            </a:r>
            <a:endParaRPr lang="he-IL" sz="9600" b="1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41889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45021"/>
            <a:ext cx="8766705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In the cloned git repo, switch to the </a:t>
            </a:r>
            <a:r>
              <a:rPr lang="en-US" b="1" dirty="0"/>
              <a:t>2_stateful</a:t>
            </a:r>
            <a:r>
              <a:rPr lang="en-US" dirty="0"/>
              <a:t> branch.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In </a:t>
            </a:r>
            <a:r>
              <a:rPr lang="en-US" dirty="0" err="1">
                <a:latin typeface="Consolas" panose="020B0609020204030204" pitchFamily="49" charset="0"/>
              </a:rPr>
              <a:t>egg_screen.dart</a:t>
            </a:r>
            <a:r>
              <a:rPr lang="en-US" dirty="0"/>
              <a:t>, add the necessary code such that: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The app reacts to the change in state (_count’s value): The text that reads the current count value should change when the egg is tapped; the egg should break after a few taps.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Increase the font size for the “_ clicks” label.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Make the “_ clicks” label </a:t>
            </a:r>
            <a:r>
              <a:rPr lang="en-US" b="1" dirty="0"/>
              <a:t>bold</a:t>
            </a:r>
            <a:r>
              <a:rPr lang="en-US" dirty="0"/>
              <a:t>.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r>
              <a:rPr lang="en-US" b="1" dirty="0"/>
              <a:t>It is recommended to use online sources!</a:t>
            </a:r>
          </a:p>
          <a:p>
            <a:pPr marL="0" indent="0" algn="l" rtl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359154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31932A7-AAD4-0BFC-A552-A300C09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45021"/>
            <a:ext cx="8032326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Understand </a:t>
            </a:r>
            <a:r>
              <a:rPr lang="en-US" b="1" dirty="0">
                <a:solidFill>
                  <a:schemeClr val="tx1"/>
                </a:solidFill>
              </a:rPr>
              <a:t>what Flutter’s all about </a:t>
            </a:r>
            <a:r>
              <a:rPr lang="en-US" dirty="0">
                <a:solidFill>
                  <a:schemeClr val="tx1"/>
                </a:solidFill>
              </a:rPr>
              <a:t>and why is it recommended to use.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Learn the </a:t>
            </a:r>
            <a:r>
              <a:rPr lang="en-US" b="1" dirty="0">
                <a:solidFill>
                  <a:schemeClr val="tx1"/>
                </a:solidFill>
              </a:rPr>
              <a:t>basic UI concepts </a:t>
            </a:r>
            <a:r>
              <a:rPr lang="en-US" dirty="0">
                <a:solidFill>
                  <a:schemeClr val="tx1"/>
                </a:solidFill>
              </a:rPr>
              <a:t>in depth.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See some </a:t>
            </a:r>
            <a:r>
              <a:rPr lang="en-US" b="1" dirty="0">
                <a:solidFill>
                  <a:schemeClr val="tx1"/>
                </a:solidFill>
              </a:rPr>
              <a:t>actual code </a:t>
            </a:r>
            <a:r>
              <a:rPr lang="en-US" dirty="0">
                <a:solidFill>
                  <a:schemeClr val="tx1"/>
                </a:solidFill>
              </a:rPr>
              <a:t>and play with it.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Overview interesting </a:t>
            </a:r>
            <a:r>
              <a:rPr lang="en-US" b="1" dirty="0">
                <a:solidFill>
                  <a:srgbClr val="FF0000"/>
                </a:solidFill>
              </a:rPr>
              <a:t>features and packages </a:t>
            </a:r>
            <a:r>
              <a:rPr lang="en-US" dirty="0">
                <a:solidFill>
                  <a:srgbClr val="FF0000"/>
                </a:solidFill>
              </a:rPr>
              <a:t>that might be useful for your projects.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Get to know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great self-learning sources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mainly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documentation, packages, etc.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Questions?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73657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Packages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31932A7-AAD4-0BFC-A552-A300C09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45021"/>
            <a:ext cx="8032326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Flutter support using shared packages, contributed by other developers, to allow quickly building an app without having to develop everything from scratch.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There are packages for almost everything!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Packages are added are updated on a daily basis.</a:t>
            </a:r>
          </a:p>
          <a:p>
            <a:pPr lvl="1"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You can create packages too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You can find them in </a:t>
            </a:r>
            <a:r>
              <a:rPr lang="en-US" b="1" dirty="0">
                <a:solidFill>
                  <a:schemeClr val="tx1"/>
                </a:solidFill>
                <a:sym typeface="Wingdings" panose="05000000000000000000" pitchFamily="2" charset="2"/>
                <a:hlinkClick r:id="rId3"/>
              </a:rPr>
              <a:t>pub.dev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26</a:t>
            </a:fld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AC145CB4-5B2C-39BC-A6A0-1DC6B86F0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44" y="5334850"/>
            <a:ext cx="41243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04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Interaction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021"/>
            <a:ext cx="8305301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Sometimes we need access to the user’s camera, to take pictures or capture video.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For example: Uploading an avatar picture.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We can use the </a:t>
            </a:r>
            <a:r>
              <a:rPr lang="en-US" b="1" dirty="0">
                <a:solidFill>
                  <a:srgbClr val="0070C0"/>
                </a:solidFill>
              </a:rPr>
              <a:t>camera</a:t>
            </a:r>
            <a:r>
              <a:rPr lang="en-US" dirty="0"/>
              <a:t> package.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This package provides us with 2 main interfaces:</a:t>
            </a:r>
          </a:p>
          <a:p>
            <a:pPr lvl="1" algn="l" rtl="0">
              <a:lnSpc>
                <a:spcPct val="150000"/>
              </a:lnSpc>
            </a:pPr>
            <a:r>
              <a:rPr lang="en-US" b="1" dirty="0" err="1">
                <a:latin typeface="Consolas" panose="020B0609020204030204" pitchFamily="49" charset="0"/>
              </a:rPr>
              <a:t>CameraPreview</a:t>
            </a:r>
            <a:r>
              <a:rPr lang="en-US" dirty="0"/>
              <a:t> widget, for getting a feed from the camera.</a:t>
            </a:r>
          </a:p>
          <a:p>
            <a:pPr lvl="1" algn="l" rtl="0">
              <a:lnSpc>
                <a:spcPct val="150000"/>
              </a:lnSpc>
            </a:pPr>
            <a:r>
              <a:rPr lang="en-US" b="1" dirty="0" err="1">
                <a:latin typeface="Consolas" panose="020B0609020204030204" pitchFamily="49" charset="0"/>
              </a:rPr>
              <a:t>CameraController</a:t>
            </a:r>
            <a:r>
              <a:rPr lang="en-US" dirty="0"/>
              <a:t> for controlling the camera</a:t>
            </a:r>
          </a:p>
          <a:p>
            <a:pPr lvl="2" algn="l" rtl="0">
              <a:lnSpc>
                <a:spcPct val="150000"/>
              </a:lnSpc>
            </a:pPr>
            <a:r>
              <a:rPr lang="en-US" dirty="0"/>
              <a:t>Taking pictures</a:t>
            </a:r>
          </a:p>
          <a:p>
            <a:pPr lvl="2" algn="l" rtl="0">
              <a:lnSpc>
                <a:spcPct val="150000"/>
              </a:lnSpc>
            </a:pPr>
            <a:r>
              <a:rPr lang="en-US" dirty="0"/>
              <a:t>Switching camera</a:t>
            </a:r>
          </a:p>
          <a:p>
            <a:pPr lvl="2" algn="l" rtl="0">
              <a:lnSpc>
                <a:spcPct val="150000"/>
              </a:lnSpc>
            </a:pPr>
            <a:r>
              <a:rPr lang="en-US" dirty="0"/>
              <a:t>Recording video, etc.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060312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Interaction – Example (1/2)</a:t>
            </a:r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28</a:t>
            </a:fld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E342D2B6-8673-91AE-6B8F-35608F6551D4}"/>
              </a:ext>
            </a:extLst>
          </p:cNvPr>
          <p:cNvSpPr/>
          <p:nvPr/>
        </p:nvSpPr>
        <p:spPr>
          <a:xfrm>
            <a:off x="745523" y="1370432"/>
            <a:ext cx="7665194" cy="5243727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latin typeface="Consolas" panose="020B0609020204030204" pitchFamily="49" charset="0"/>
              </a:rPr>
              <a:t>class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_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MyHomePageState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extends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State&lt;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MyHomePage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&gt; {</a:t>
            </a:r>
            <a:b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</a:rPr>
              <a:t>late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CameraController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cameraController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bool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cameraReady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false;</a:t>
            </a:r>
            <a:br>
              <a:rPr lang="en-US" sz="1400" dirty="0">
                <a:latin typeface="Consolas" panose="020B0609020204030204" pitchFamily="49" charset="0"/>
              </a:rPr>
            </a:br>
            <a:br>
              <a:rPr lang="en-US" sz="1400" dirty="0"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BBB529"/>
                </a:solidFill>
                <a:latin typeface="Consolas" panose="020B0609020204030204" pitchFamily="49" charset="0"/>
              </a:rPr>
              <a:t>@override</a:t>
            </a:r>
            <a:br>
              <a:rPr lang="en-US" sz="1400" dirty="0">
                <a:solidFill>
                  <a:srgbClr val="BBB529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BBB529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C66D"/>
                </a:solidFill>
                <a:latin typeface="Consolas" panose="020B0609020204030204" pitchFamily="49" charset="0"/>
              </a:rPr>
              <a:t>initState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 {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CC7832"/>
                </a:solidFill>
                <a:latin typeface="Consolas" panose="020B0609020204030204" pitchFamily="49" charset="0"/>
              </a:rPr>
              <a:t>super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.initState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startCamera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endParaRPr lang="en-US" sz="14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C66D"/>
                </a:solidFill>
                <a:latin typeface="Consolas" panose="020B0609020204030204" pitchFamily="49" charset="0"/>
              </a:rPr>
              <a:t>startCamera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async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{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List&lt;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CameraDescription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&gt; cameras 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availableCameras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cameraController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FFC66D"/>
                </a:solidFill>
                <a:latin typeface="Consolas" panose="020B0609020204030204" pitchFamily="49" charset="0"/>
              </a:rPr>
              <a:t>CameraController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(cameras[</a:t>
            </a:r>
            <a:r>
              <a:rPr lang="en-US" sz="1400" dirty="0">
                <a:solidFill>
                  <a:srgbClr val="6692B5"/>
                </a:solidFill>
                <a:latin typeface="Consolas" panose="020B0609020204030204" pitchFamily="49" charset="0"/>
              </a:rPr>
              <a:t>0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]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ResolutionPreset.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high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cameraController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.initialize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setState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(() {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cameraReady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true;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})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endParaRPr lang="en-US" sz="14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BBB529"/>
                </a:solidFill>
                <a:latin typeface="Consolas" panose="020B0609020204030204" pitchFamily="49" charset="0"/>
              </a:rPr>
              <a:t>@override</a:t>
            </a:r>
            <a:br>
              <a:rPr lang="en-US" sz="1400" dirty="0">
                <a:solidFill>
                  <a:srgbClr val="BBB529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BBB529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C66D"/>
                </a:solidFill>
                <a:latin typeface="Consolas" panose="020B0609020204030204" pitchFamily="49" charset="0"/>
              </a:rPr>
              <a:t>dispose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 {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CC7832"/>
                </a:solidFill>
                <a:latin typeface="Consolas" panose="020B0609020204030204" pitchFamily="49" charset="0"/>
              </a:rPr>
              <a:t>super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.dispose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cameraController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.dispose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b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771779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תמונה 22">
            <a:extLst>
              <a:ext uri="{FF2B5EF4-FFF2-40B4-BE49-F238E27FC236}">
                <a16:creationId xmlns:a16="http://schemas.microsoft.com/office/drawing/2014/main" id="{7E8172E4-65DE-8579-E26C-837B9D938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440" y="291941"/>
            <a:ext cx="2671111" cy="5722883"/>
          </a:xfrm>
          <a:prstGeom prst="rect">
            <a:avLst/>
          </a:prstGeom>
        </p:spPr>
      </p:pic>
      <p:pic>
        <p:nvPicPr>
          <p:cNvPr id="24" name="device-2022-11-26-014437">
            <a:hlinkClick r:id="" action="ppaction://media"/>
            <a:extLst>
              <a:ext uri="{FF2B5EF4-FFF2-40B4-BE49-F238E27FC236}">
                <a16:creationId xmlns:a16="http://schemas.microsoft.com/office/drawing/2014/main" id="{0E9CC917-F8F5-057E-9601-2D3765A782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33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63703" y="762603"/>
            <a:ext cx="2335901" cy="4800710"/>
          </a:xfrm>
          <a:prstGeom prst="rect">
            <a:avLst/>
          </a:prstGeom>
        </p:spPr>
      </p:pic>
      <p:sp>
        <p:nvSpPr>
          <p:cNvPr id="25" name="כותרת 1">
            <a:extLst>
              <a:ext uri="{FF2B5EF4-FFF2-40B4-BE49-F238E27FC236}">
                <a16:creationId xmlns:a16="http://schemas.microsoft.com/office/drawing/2014/main" id="{8010D52E-DFB8-508B-DDA1-7E1A62FF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Interaction – Example (2/2)</a:t>
            </a:r>
            <a:endParaRPr lang="he-IL" dirty="0"/>
          </a:p>
        </p:txBody>
      </p:sp>
      <p:sp>
        <p:nvSpPr>
          <p:cNvPr id="28" name="מציין מיקום תוכן 2">
            <a:extLst>
              <a:ext uri="{FF2B5EF4-FFF2-40B4-BE49-F238E27FC236}">
                <a16:creationId xmlns:a16="http://schemas.microsoft.com/office/drawing/2014/main" id="{8E2F6561-BEBC-95E5-10A2-78067DFD6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164104"/>
            <a:ext cx="7733383" cy="2605452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After initializing the controller, we can use it for many camera features, such as taking pictures, changing zoom level, etc.</a:t>
            </a:r>
          </a:p>
        </p:txBody>
      </p:sp>
      <p:sp>
        <p:nvSpPr>
          <p:cNvPr id="26" name="מציין מיקום של מספר שקופית 3">
            <a:extLst>
              <a:ext uri="{FF2B5EF4-FFF2-40B4-BE49-F238E27FC236}">
                <a16:creationId xmlns:a16="http://schemas.microsoft.com/office/drawing/2014/main" id="{01320F67-C7AE-9315-6CE7-CD12AA0E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29</a:t>
            </a:fld>
            <a:endParaRPr lang="he-IL"/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2B83DA1B-6E7C-425F-1B12-227370F99003}"/>
              </a:ext>
            </a:extLst>
          </p:cNvPr>
          <p:cNvSpPr/>
          <p:nvPr/>
        </p:nvSpPr>
        <p:spPr>
          <a:xfrm>
            <a:off x="745523" y="1733502"/>
            <a:ext cx="7665194" cy="2158214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latin typeface="Consolas" panose="020B0609020204030204" pitchFamily="49" charset="0"/>
              </a:rPr>
              <a:t>class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_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MyHomePageState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</a:rPr>
              <a:t>extends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State&lt;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MyHomePage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&gt; {</a:t>
            </a:r>
            <a:b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BBB529"/>
                </a:solidFill>
                <a:latin typeface="Consolas" panose="020B0609020204030204" pitchFamily="49" charset="0"/>
              </a:rPr>
              <a:t>@override</a:t>
            </a:r>
            <a:br>
              <a:rPr lang="en-US" sz="1400" dirty="0">
                <a:solidFill>
                  <a:srgbClr val="BBB529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BBB529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Widget</a:t>
            </a:r>
            <a: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C66D"/>
                </a:solidFill>
                <a:latin typeface="Consolas" panose="020B0609020204030204" pitchFamily="49" charset="0"/>
              </a:rPr>
              <a:t>build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BuildContext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context) {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C66D"/>
                </a:solidFill>
                <a:latin typeface="Consolas" panose="020B0609020204030204" pitchFamily="49" charset="0"/>
              </a:rPr>
              <a:t>Scaffold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 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appBar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FFC66D"/>
                </a:solidFill>
                <a:latin typeface="Consolas" panose="020B0609020204030204" pitchFamily="49" charset="0"/>
              </a:rPr>
              <a:t>AppBar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  body: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cameraReady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? </a:t>
            </a:r>
            <a:r>
              <a:rPr lang="en-US" sz="1400" dirty="0" err="1">
                <a:solidFill>
                  <a:srgbClr val="FFC66D"/>
                </a:solidFill>
                <a:latin typeface="Consolas" panose="020B0609020204030204" pitchFamily="49" charset="0"/>
              </a:rPr>
              <a:t>CameraPreview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cameraController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 : </a:t>
            </a:r>
            <a:r>
              <a:rPr lang="en-US" sz="1400" dirty="0">
                <a:solidFill>
                  <a:srgbClr val="FFC66D"/>
                </a:solidFill>
                <a:latin typeface="Consolas" panose="020B0609020204030204" pitchFamily="49" charset="0"/>
              </a:rPr>
              <a:t>Container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  <a:br>
              <a:rPr lang="en-US" sz="1400" dirty="0">
                <a:solidFill>
                  <a:srgbClr val="FFFFFF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9" name="מלבן 28">
            <a:extLst>
              <a:ext uri="{FF2B5EF4-FFF2-40B4-BE49-F238E27FC236}">
                <a16:creationId xmlns:a16="http://schemas.microsoft.com/office/drawing/2014/main" id="{A70B7532-932F-56D3-F394-2181C5821A47}"/>
              </a:ext>
            </a:extLst>
          </p:cNvPr>
          <p:cNvSpPr/>
          <p:nvPr/>
        </p:nvSpPr>
        <p:spPr>
          <a:xfrm>
            <a:off x="1142999" y="5136774"/>
            <a:ext cx="3805519" cy="443753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cameraController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.takePicture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(path)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endParaRPr lang="en-US" sz="1400" dirty="0">
              <a:solidFill>
                <a:srgbClr val="A9B7C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930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5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Plans For Today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31932A7-AAD4-0BFC-A552-A300C09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45021"/>
            <a:ext cx="8032326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Understand </a:t>
            </a:r>
            <a:r>
              <a:rPr lang="en-US" b="1" dirty="0"/>
              <a:t>what Flutter’s all about </a:t>
            </a:r>
            <a:r>
              <a:rPr lang="en-US" dirty="0"/>
              <a:t>and why is it recommended to use.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Learn the </a:t>
            </a:r>
            <a:r>
              <a:rPr lang="en-US" b="1" dirty="0"/>
              <a:t>basic UI concepts </a:t>
            </a:r>
            <a:r>
              <a:rPr lang="en-US" dirty="0"/>
              <a:t>in depth.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See some </a:t>
            </a:r>
            <a:r>
              <a:rPr lang="en-US" b="1" dirty="0"/>
              <a:t>actual code </a:t>
            </a:r>
            <a:r>
              <a:rPr lang="en-US" dirty="0"/>
              <a:t>and play with it.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Overview interesting </a:t>
            </a:r>
            <a:r>
              <a:rPr lang="en-US" b="1" dirty="0"/>
              <a:t>features and packages </a:t>
            </a:r>
            <a:r>
              <a:rPr lang="en-US" dirty="0"/>
              <a:t>that might be useful for your projects.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Get to know </a:t>
            </a:r>
            <a:r>
              <a:rPr lang="en-US" b="1" dirty="0"/>
              <a:t>great self-learning sources</a:t>
            </a:r>
            <a:r>
              <a:rPr lang="en-US" dirty="0"/>
              <a:t>, mainly</a:t>
            </a:r>
            <a:r>
              <a:rPr lang="en-US" b="1" dirty="0"/>
              <a:t> </a:t>
            </a:r>
            <a:r>
              <a:rPr lang="en-US" dirty="0"/>
              <a:t>for documentation, packages, etc.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Questions?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29244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awareness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10E1B4-36FC-0E36-62B5-32D484AB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6070"/>
            <a:ext cx="7913329" cy="4900417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Sometimes we want our application to be location-aware.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For example: Navigation apps.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We can use the </a:t>
            </a:r>
            <a:r>
              <a:rPr lang="en-US" b="1" dirty="0">
                <a:solidFill>
                  <a:srgbClr val="0070C0"/>
                </a:solidFill>
              </a:rPr>
              <a:t>location</a:t>
            </a:r>
            <a:r>
              <a:rPr lang="en-US" dirty="0"/>
              <a:t> package.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Allows us to get </a:t>
            </a:r>
            <a:r>
              <a:rPr lang="en-US" b="1" dirty="0"/>
              <a:t>live location</a:t>
            </a:r>
            <a:r>
              <a:rPr lang="en-US" dirty="0"/>
              <a:t> of our device and be notified whenever it changes.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We access the package’s functions via an instance: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F927682-6DD5-F862-AFDF-73C972BB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30</a:t>
            </a:fld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F94D653-100D-263C-ABCA-3E23E708DF4B}"/>
              </a:ext>
            </a:extLst>
          </p:cNvPr>
          <p:cNvSpPr/>
          <p:nvPr/>
        </p:nvSpPr>
        <p:spPr>
          <a:xfrm>
            <a:off x="1092626" y="4659891"/>
            <a:ext cx="2796622" cy="460749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</a:rPr>
              <a:t>location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C66D"/>
                </a:solidFill>
                <a:latin typeface="Consolas" panose="020B0609020204030204" pitchFamily="49" charset="0"/>
              </a:rPr>
              <a:t>Location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36725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awareness (cont.)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10E1B4-36FC-0E36-62B5-32D484AB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1008"/>
            <a:ext cx="8078739" cy="4900417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In order to access the device’s location, we need to: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Make sure that the </a:t>
            </a:r>
            <a:r>
              <a:rPr lang="en-US" b="1" dirty="0"/>
              <a:t>device’s location service </a:t>
            </a:r>
            <a:r>
              <a:rPr lang="en-US" dirty="0"/>
              <a:t>is enabled.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Make sure that the </a:t>
            </a:r>
            <a:r>
              <a:rPr lang="en-US" b="1" dirty="0"/>
              <a:t>app’s location permission </a:t>
            </a:r>
            <a:r>
              <a:rPr lang="en-US" dirty="0"/>
              <a:t>is granted.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F927682-6DD5-F862-AFDF-73C972BB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31</a:t>
            </a:fld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B1659C2B-B412-8F87-CF40-55A035F70ECF}"/>
              </a:ext>
            </a:extLst>
          </p:cNvPr>
          <p:cNvSpPr/>
          <p:nvPr/>
        </p:nvSpPr>
        <p:spPr>
          <a:xfrm>
            <a:off x="1141394" y="2945220"/>
            <a:ext cx="6702740" cy="38386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serviceEnabled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location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.serviceEnabled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(!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serviceEnabled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serviceEnabled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location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.requestService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(!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serviceEnabled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return;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endParaRPr lang="en-US" sz="14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permissionGranted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location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.hasPermission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permissionGranted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==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PermissionStatus.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denied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permissionGranted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location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.requestPermission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if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permissionGranted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!=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PermissionStatus.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granted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return;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}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endParaRPr lang="en-US" sz="1400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setState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(() { _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locationAvailable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true;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})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63407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awareness (cont.)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10E1B4-36FC-0E36-62B5-32D484AB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1008"/>
            <a:ext cx="8078739" cy="4900417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Now, we can access our device’s latest known location with: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r>
              <a:rPr lang="en-US" dirty="0"/>
              <a:t>Or request location updates in a </a:t>
            </a:r>
            <a:r>
              <a:rPr lang="en-US" b="1" dirty="0"/>
              <a:t>Stream</a:t>
            </a:r>
            <a:r>
              <a:rPr lang="en-US" dirty="0"/>
              <a:t>: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r>
              <a:rPr lang="en-US" dirty="0"/>
              <a:t>We can also change the update interval and accuracy: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F927682-6DD5-F862-AFDF-73C972BB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32</a:t>
            </a:fld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2D529AB7-AD51-B049-9B8F-E65AC214A960}"/>
              </a:ext>
            </a:extLst>
          </p:cNvPr>
          <p:cNvSpPr/>
          <p:nvPr/>
        </p:nvSpPr>
        <p:spPr>
          <a:xfrm>
            <a:off x="1103913" y="2009423"/>
            <a:ext cx="5206575" cy="460749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var 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</a:rPr>
              <a:t>_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locationData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location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.getLocation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A84CF70-3806-5F15-A862-34C85BA2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13" y="2604579"/>
            <a:ext cx="4743450" cy="295275"/>
          </a:xfrm>
          <a:prstGeom prst="rect">
            <a:avLst/>
          </a:prstGeom>
        </p:spPr>
      </p:pic>
      <p:sp>
        <p:nvSpPr>
          <p:cNvPr id="11" name="מלבן 10">
            <a:extLst>
              <a:ext uri="{FF2B5EF4-FFF2-40B4-BE49-F238E27FC236}">
                <a16:creationId xmlns:a16="http://schemas.microsoft.com/office/drawing/2014/main" id="{0991BD45-04CF-7FA4-E75A-2B03DD5BD621}"/>
              </a:ext>
            </a:extLst>
          </p:cNvPr>
          <p:cNvSpPr/>
          <p:nvPr/>
        </p:nvSpPr>
        <p:spPr>
          <a:xfrm>
            <a:off x="1103912" y="3562165"/>
            <a:ext cx="4743451" cy="908236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location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onLocationChanged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.listen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((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newLoc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 {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print(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newLoc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})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44400AF1-5A39-78B3-75FA-B42D508D9D8C}"/>
              </a:ext>
            </a:extLst>
          </p:cNvPr>
          <p:cNvSpPr/>
          <p:nvPr/>
        </p:nvSpPr>
        <p:spPr>
          <a:xfrm>
            <a:off x="1103912" y="5220389"/>
            <a:ext cx="4213156" cy="118006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location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.changeSettings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accuracy: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LocationAccuracy.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powerSave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interval: </a:t>
            </a:r>
            <a:r>
              <a:rPr lang="en-US" sz="1400" dirty="0">
                <a:solidFill>
                  <a:srgbClr val="6692B5"/>
                </a:solidFill>
                <a:latin typeface="Consolas" panose="020B0609020204030204" pitchFamily="49" charset="0"/>
              </a:rPr>
              <a:t>10000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 Every 10 seconds</a:t>
            </a:r>
          </a:p>
          <a:p>
            <a:pPr>
              <a:defRPr sz="1400">
                <a:solidFill>
                  <a:srgbClr val="CC7832"/>
                </a:solidFill>
              </a:defRPr>
            </a:pP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07241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awareness – Maps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10E1B4-36FC-0E36-62B5-32D484AB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06070"/>
            <a:ext cx="7913329" cy="4900417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Sometimes we want to display location-based information for our users on a map.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We have 2 recommended APIs for that: </a:t>
            </a:r>
            <a:r>
              <a:rPr lang="en-US" b="1" dirty="0"/>
              <a:t>Google Maps</a:t>
            </a:r>
            <a:r>
              <a:rPr lang="en-US" dirty="0"/>
              <a:t> and </a:t>
            </a:r>
            <a:r>
              <a:rPr lang="en-US" b="1" dirty="0"/>
              <a:t>Leaflet</a:t>
            </a: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F927682-6DD5-F862-AFDF-73C972BB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33</a:t>
            </a:fld>
            <a:endParaRPr lang="he-IL"/>
          </a:p>
        </p:txBody>
      </p:sp>
      <p:graphicFrame>
        <p:nvGraphicFramePr>
          <p:cNvPr id="5" name="טבלה 6">
            <a:extLst>
              <a:ext uri="{FF2B5EF4-FFF2-40B4-BE49-F238E27FC236}">
                <a16:creationId xmlns:a16="http://schemas.microsoft.com/office/drawing/2014/main" id="{D6B62171-1A11-D3A2-63D7-173C503E0B52}"/>
              </a:ext>
            </a:extLst>
          </p:cNvPr>
          <p:cNvGraphicFramePr>
            <a:graphicFrameLocks noGrp="1"/>
          </p:cNvGraphicFramePr>
          <p:nvPr/>
        </p:nvGraphicFramePr>
        <p:xfrm>
          <a:off x="1103584" y="3055922"/>
          <a:ext cx="8596668" cy="2364432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425929">
                  <a:extLst>
                    <a:ext uri="{9D8B030D-6E8A-4147-A177-3AD203B41FA5}">
                      <a16:colId xmlns:a16="http://schemas.microsoft.com/office/drawing/2014/main" val="3236075699"/>
                    </a:ext>
                  </a:extLst>
                </a:gridCol>
                <a:gridCol w="2438437">
                  <a:extLst>
                    <a:ext uri="{9D8B030D-6E8A-4147-A177-3AD203B41FA5}">
                      <a16:colId xmlns:a16="http://schemas.microsoft.com/office/drawing/2014/main" val="3810707928"/>
                    </a:ext>
                  </a:extLst>
                </a:gridCol>
                <a:gridCol w="2587729">
                  <a:extLst>
                    <a:ext uri="{9D8B030D-6E8A-4147-A177-3AD203B41FA5}">
                      <a16:colId xmlns:a16="http://schemas.microsoft.com/office/drawing/2014/main" val="2026347181"/>
                    </a:ext>
                  </a:extLst>
                </a:gridCol>
                <a:gridCol w="1144573">
                  <a:extLst>
                    <a:ext uri="{9D8B030D-6E8A-4147-A177-3AD203B41FA5}">
                      <a16:colId xmlns:a16="http://schemas.microsoft.com/office/drawing/2014/main" val="4271216114"/>
                    </a:ext>
                  </a:extLst>
                </a:gridCol>
              </a:tblGrid>
              <a:tr h="535632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Cons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Pros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Package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API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051266"/>
                  </a:ext>
                </a:extLst>
              </a:tr>
              <a:tr h="223701">
                <a:tc>
                  <a:txBody>
                    <a:bodyPr/>
                    <a:lstStyle/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Not very customizable</a:t>
                      </a: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Limited quota</a:t>
                      </a:r>
                      <a:endParaRPr lang="he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Supported by Google</a:t>
                      </a: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Easier to setup</a:t>
                      </a:r>
                      <a:endParaRPr lang="he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err="1">
                          <a:solidFill>
                            <a:srgbClr val="0070C0"/>
                          </a:solidFill>
                        </a:rPr>
                        <a:t>google_maps_flutter</a:t>
                      </a:r>
                      <a:endParaRPr lang="he-IL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Google Maps</a:t>
                      </a:r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177866"/>
                  </a:ext>
                </a:extLst>
              </a:tr>
              <a:tr h="334060">
                <a:tc>
                  <a:txBody>
                    <a:bodyPr/>
                    <a:lstStyle/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Relatively new</a:t>
                      </a: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No official Google support</a:t>
                      </a:r>
                      <a:endParaRPr lang="he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Highly customizable</a:t>
                      </a:r>
                    </a:p>
                    <a:p>
                      <a:pPr marL="285750" indent="-285750" algn="l" rtl="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Free for life</a:t>
                      </a:r>
                      <a:endParaRPr lang="he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b="1" dirty="0" err="1">
                          <a:solidFill>
                            <a:srgbClr val="0070C0"/>
                          </a:solidFill>
                        </a:rPr>
                        <a:t>flutter_map</a:t>
                      </a:r>
                      <a:endParaRPr lang="he-IL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/>
                        <a:t>Leaflet</a:t>
                      </a:r>
                      <a:endParaRPr lang="he-IL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495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020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>
            <a:extLst>
              <a:ext uri="{FF2B5EF4-FFF2-40B4-BE49-F238E27FC236}">
                <a16:creationId xmlns:a16="http://schemas.microsoft.com/office/drawing/2014/main" id="{A386ECDF-7D07-895F-920C-85FFB2C77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701" y="1459738"/>
            <a:ext cx="2671111" cy="5722883"/>
          </a:xfrm>
          <a:prstGeom prst="rect">
            <a:avLst/>
          </a:prstGeom>
        </p:spPr>
      </p:pic>
      <p:sp>
        <p:nvSpPr>
          <p:cNvPr id="10" name="כותרת 1">
            <a:extLst>
              <a:ext uri="{FF2B5EF4-FFF2-40B4-BE49-F238E27FC236}">
                <a16:creationId xmlns:a16="http://schemas.microsoft.com/office/drawing/2014/main" id="{1F846E3D-FE2A-A119-26B3-550DDF08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049990" cy="1320800"/>
          </a:xfrm>
        </p:spPr>
        <p:txBody>
          <a:bodyPr/>
          <a:lstStyle/>
          <a:p>
            <a:r>
              <a:rPr lang="en-US" dirty="0"/>
              <a:t>Location awareness – Google Maps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10E1B4-36FC-0E36-62B5-32D484AB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01565"/>
            <a:ext cx="7913329" cy="6057324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We set some fixed initial position for our map: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marL="0" indent="0" algn="l" rtl="0">
              <a:lnSpc>
                <a:spcPct val="150000"/>
              </a:lnSpc>
              <a:buNone/>
            </a:pPr>
            <a:endParaRPr lang="en-US" dirty="0"/>
          </a:p>
          <a:p>
            <a:pPr algn="l" rtl="0">
              <a:lnSpc>
                <a:spcPct val="150000"/>
              </a:lnSpc>
            </a:pPr>
            <a:r>
              <a:rPr lang="en-US" dirty="0"/>
              <a:t>In our </a:t>
            </a:r>
            <a:r>
              <a:rPr lang="en-US" b="1" dirty="0"/>
              <a:t>build </a:t>
            </a:r>
            <a:r>
              <a:rPr lang="en-US" dirty="0"/>
              <a:t>function, we use a </a:t>
            </a:r>
            <a:r>
              <a:rPr lang="en-US" b="1" dirty="0" err="1">
                <a:latin typeface="Consolas" panose="020B0609020204030204" pitchFamily="49" charset="0"/>
              </a:rPr>
              <a:t>GoogleMap</a:t>
            </a:r>
            <a:r>
              <a:rPr lang="en-US" dirty="0"/>
              <a:t> widget: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lvl="1" algn="l" rtl="0">
              <a:lnSpc>
                <a:spcPct val="150000"/>
              </a:lnSpc>
            </a:pPr>
            <a:r>
              <a:rPr lang="en-US" dirty="0"/>
              <a:t>We can use different </a:t>
            </a:r>
            <a:r>
              <a:rPr lang="en-US" dirty="0" err="1">
                <a:latin typeface="Consolas" panose="020B0609020204030204" pitchFamily="49" charset="0"/>
              </a:rPr>
              <a:t>MapTypes</a:t>
            </a:r>
            <a:r>
              <a:rPr lang="en-US" dirty="0"/>
              <a:t>, such as hybrid and satellite.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F927682-6DD5-F862-AFDF-73C972BB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34</a:t>
            </a:fld>
            <a:endParaRPr lang="he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D05F1715-7F5C-D2F5-9D1E-C4F9D94F5F4B}"/>
              </a:ext>
            </a:extLst>
          </p:cNvPr>
          <p:cNvSpPr/>
          <p:nvPr/>
        </p:nvSpPr>
        <p:spPr>
          <a:xfrm>
            <a:off x="1157822" y="2062672"/>
            <a:ext cx="5830807" cy="775458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late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GoogleMapController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mapController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Final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</a:rPr>
              <a:t>_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initialPos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=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const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FC66D"/>
                </a:solidFill>
                <a:latin typeface="Consolas" panose="020B0609020204030204" pitchFamily="49" charset="0"/>
              </a:rPr>
              <a:t>LatLng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6692B5"/>
                </a:solidFill>
                <a:latin typeface="Consolas" panose="020B0609020204030204" pitchFamily="49" charset="0"/>
              </a:rPr>
              <a:t>32.7777353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692B5"/>
                </a:solidFill>
                <a:latin typeface="Consolas" panose="020B0609020204030204" pitchFamily="49" charset="0"/>
              </a:rPr>
              <a:t>35.0216254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F570D394-A1C8-3734-5286-8E2058C68555}"/>
              </a:ext>
            </a:extLst>
          </p:cNvPr>
          <p:cNvSpPr/>
          <p:nvPr/>
        </p:nvSpPr>
        <p:spPr>
          <a:xfrm>
            <a:off x="1157822" y="3547231"/>
            <a:ext cx="5830807" cy="2650248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1400" dirty="0" err="1">
                <a:solidFill>
                  <a:srgbClr val="FFC66D"/>
                </a:solidFill>
                <a:latin typeface="Consolas" panose="020B0609020204030204" pitchFamily="49" charset="0"/>
              </a:rPr>
              <a:t>GoogleMap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onMapCreated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: (controller) {</a:t>
            </a:r>
          </a:p>
          <a:p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mapController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= controller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}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initialCameraPosition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	</a:t>
            </a:r>
            <a:r>
              <a:rPr lang="en-US" sz="1400" dirty="0" err="1">
                <a:solidFill>
                  <a:srgbClr val="FFC66D"/>
                </a:solidFill>
                <a:latin typeface="Consolas" panose="020B0609020204030204" pitchFamily="49" charset="0"/>
              </a:rPr>
              <a:t>CameraPosition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(target: </a:t>
            </a:r>
            <a:r>
              <a:rPr lang="en-US" sz="1400" dirty="0">
                <a:solidFill>
                  <a:srgbClr val="9876AA"/>
                </a:solidFill>
                <a:latin typeface="Consolas" panose="020B0609020204030204" pitchFamily="49" charset="0"/>
              </a:rPr>
              <a:t>_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initialPos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, zoom: </a:t>
            </a:r>
            <a:r>
              <a:rPr lang="en-US" sz="1400" dirty="0">
                <a:solidFill>
                  <a:srgbClr val="6692B5"/>
                </a:solidFill>
                <a:latin typeface="Consolas" panose="020B0609020204030204" pitchFamily="49" charset="0"/>
              </a:rPr>
              <a:t>18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mapType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MapType.</a:t>
            </a:r>
            <a:r>
              <a:rPr lang="en-US" sz="1400" dirty="0" err="1">
                <a:solidFill>
                  <a:srgbClr val="9876AA"/>
                </a:solidFill>
                <a:latin typeface="Consolas" panose="020B0609020204030204" pitchFamily="49" charset="0"/>
              </a:rPr>
              <a:t>normal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myLocationEnabled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true,</a:t>
            </a:r>
          </a:p>
          <a:p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myLocationButtonEnabled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true,</a:t>
            </a:r>
          </a:p>
          <a:p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A9B7C6"/>
                </a:solidFill>
                <a:latin typeface="Consolas" panose="020B0609020204030204" pitchFamily="49" charset="0"/>
              </a:rPr>
              <a:t>zoomControlsEnabled</a:t>
            </a:r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C7832"/>
                </a:solidFill>
                <a:latin typeface="Consolas" panose="020B0609020204030204" pitchFamily="49" charset="0"/>
              </a:rPr>
              <a:t>true,</a:t>
            </a:r>
          </a:p>
          <a:p>
            <a:r>
              <a:rPr lang="en-US" sz="1400" dirty="0">
                <a:solidFill>
                  <a:srgbClr val="A9B7C6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5" name="device-2022-11-26-185752">
            <a:hlinkClick r:id="" action="ppaction://media"/>
            <a:extLst>
              <a:ext uri="{FF2B5EF4-FFF2-40B4-BE49-F238E27FC236}">
                <a16:creationId xmlns:a16="http://schemas.microsoft.com/office/drawing/2014/main" id="{652F3F8F-3B49-CDE9-0E5B-FA8A655C57A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8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1964" y="1930400"/>
            <a:ext cx="2335901" cy="4800710"/>
          </a:xfrm>
          <a:prstGeom prst="rect">
            <a:avLst/>
          </a:prstGeom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id="{DBB7EC39-D11F-ABCD-60BB-8A624033F221}"/>
              </a:ext>
            </a:extLst>
          </p:cNvPr>
          <p:cNvSpPr/>
          <p:nvPr/>
        </p:nvSpPr>
        <p:spPr>
          <a:xfrm>
            <a:off x="7694844" y="1930400"/>
            <a:ext cx="2354823" cy="4800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2308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437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8" grpId="0" animBg="1"/>
      <p:bldP spid="11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Firebase Services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020"/>
            <a:ext cx="8305301" cy="5195809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A Google platform which provides a variety of cloud services, along with an intuitive SDK. Suitable for small to medium-scale projects.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In Flutter, we use those services via the official packages:</a:t>
            </a:r>
          </a:p>
          <a:p>
            <a:pPr lvl="1" algn="l" rtl="0">
              <a:lnSpc>
                <a:spcPct val="150000"/>
              </a:lnSpc>
            </a:pPr>
            <a:r>
              <a:rPr lang="en-US" b="1" dirty="0" err="1">
                <a:solidFill>
                  <a:srgbClr val="0070C0"/>
                </a:solidFill>
              </a:rPr>
              <a:t>firebase_auth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allows users to sign up and log into the app, with a classic email/password credentials or with Facebook/Google/Phone…</a:t>
            </a:r>
          </a:p>
          <a:p>
            <a:pPr lvl="1" algn="l" rtl="0">
              <a:lnSpc>
                <a:spcPct val="150000"/>
              </a:lnSpc>
            </a:pPr>
            <a:r>
              <a:rPr lang="en-US" b="1" dirty="0" err="1">
                <a:solidFill>
                  <a:srgbClr val="0070C0"/>
                </a:solidFill>
              </a:rPr>
              <a:t>cloud_firestore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allows users to maintain an easy-to-use NoSQL database, listen to changes and respond to them, queries…</a:t>
            </a:r>
          </a:p>
          <a:p>
            <a:pPr lvl="1" algn="l" rtl="0">
              <a:lnSpc>
                <a:spcPct val="150000"/>
              </a:lnSpc>
            </a:pPr>
            <a:r>
              <a:rPr lang="en-US" b="1" dirty="0" err="1">
                <a:solidFill>
                  <a:srgbClr val="0070C0"/>
                </a:solidFill>
              </a:rPr>
              <a:t>firebase_storage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allows users to save files in the cloud: images, profile pictures, PDFs, chat logs…</a:t>
            </a:r>
          </a:p>
          <a:p>
            <a:pPr lvl="1" algn="l" rtl="0">
              <a:lnSpc>
                <a:spcPct val="150000"/>
              </a:lnSpc>
            </a:pPr>
            <a:r>
              <a:rPr lang="en-US" b="1" dirty="0" err="1">
                <a:solidFill>
                  <a:srgbClr val="0070C0"/>
                </a:solidFill>
              </a:rPr>
              <a:t>firebase_messaging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allows users to send and receive push notifications.</a:t>
            </a:r>
          </a:p>
          <a:p>
            <a:pPr lvl="2" algn="l" rtl="0">
              <a:lnSpc>
                <a:spcPct val="150000"/>
              </a:lnSpc>
            </a:pPr>
            <a:r>
              <a:rPr lang="en-US" dirty="0"/>
              <a:t>A bit harder to implement, but still not too bad!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35</a:t>
            </a:fld>
            <a:endParaRPr lang="he-IL"/>
          </a:p>
        </p:txBody>
      </p:sp>
      <p:pic>
        <p:nvPicPr>
          <p:cNvPr id="5" name="Picture 8" descr="Picture 8">
            <a:extLst>
              <a:ext uri="{FF2B5EF4-FFF2-40B4-BE49-F238E27FC236}">
                <a16:creationId xmlns:a16="http://schemas.microsoft.com/office/drawing/2014/main" id="{48CA4851-6782-D9B1-66C4-CF1B72C20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357" y="1766880"/>
            <a:ext cx="2986612" cy="10266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72999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</a:t>
            </a:r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F927682-6DD5-F862-AFDF-73C972BB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81599" y="5989745"/>
            <a:ext cx="683339" cy="365125"/>
          </a:xfrm>
        </p:spPr>
        <p:txBody>
          <a:bodyPr/>
          <a:lstStyle/>
          <a:p>
            <a:fld id="{69D7835E-4DF6-46D8-AF40-03F1A2B558F0}" type="slidenum">
              <a:rPr lang="he-IL" smtClean="0"/>
              <a:t>36</a:t>
            </a:fld>
            <a:endParaRPr lang="he-IL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1FBEB1AD-3B97-793B-2975-3B23D29EE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0764"/>
            <a:ext cx="8199966" cy="51121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Flutter’s </a:t>
            </a:r>
            <a:r>
              <a:rPr lang="en-US" b="1" dirty="0">
                <a:solidFill>
                  <a:srgbClr val="0070C0"/>
                </a:solidFill>
              </a:rPr>
              <a:t>animations</a:t>
            </a:r>
            <a:r>
              <a:rPr lang="en-US" dirty="0"/>
              <a:t> package includes pre-made animations for commonly-desired effects.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  <a:p>
            <a:pPr algn="l" rtl="0">
              <a:lnSpc>
                <a:spcPct val="150000"/>
              </a:lnSpc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D0CB55-3501-4E99-D4C0-1B21B91C7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01" y="2326447"/>
            <a:ext cx="6563899" cy="303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629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Gaming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6574FC0-2C35-941F-3234-D4ABDE3AB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5020"/>
            <a:ext cx="7913329" cy="5195809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b="1" dirty="0">
                <a:solidFill>
                  <a:srgbClr val="0070C0"/>
                </a:solidFill>
              </a:rPr>
              <a:t>flame</a:t>
            </a:r>
            <a:r>
              <a:rPr lang="en-US" dirty="0"/>
              <a:t> is an engine which provides utility functions and APIs useful for game development, including: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Game loop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Characters and objects movement.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Collision detection.</a:t>
            </a:r>
          </a:p>
          <a:p>
            <a:pPr lvl="1" algn="l" rtl="0">
              <a:lnSpc>
                <a:spcPct val="150000"/>
              </a:lnSpc>
            </a:pPr>
            <a:r>
              <a:rPr lang="en-US" dirty="0"/>
              <a:t>Images, animation and sprites.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37</a:t>
            </a:fld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6DB915F-DE6D-6FB7-2C40-93106D249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830" y="1859684"/>
            <a:ext cx="31527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5389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31932A7-AAD4-0BFC-A552-A300C09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45021"/>
            <a:ext cx="8032326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Understand </a:t>
            </a:r>
            <a:r>
              <a:rPr lang="en-US" b="1" dirty="0">
                <a:solidFill>
                  <a:schemeClr val="tx1"/>
                </a:solidFill>
              </a:rPr>
              <a:t>what Flutter’s all about </a:t>
            </a:r>
            <a:r>
              <a:rPr lang="en-US" dirty="0">
                <a:solidFill>
                  <a:schemeClr val="tx1"/>
                </a:solidFill>
              </a:rPr>
              <a:t>and why is it recommended to use.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Learn the </a:t>
            </a:r>
            <a:r>
              <a:rPr lang="en-US" b="1" dirty="0">
                <a:solidFill>
                  <a:schemeClr val="tx1"/>
                </a:solidFill>
              </a:rPr>
              <a:t>basic UI concepts </a:t>
            </a:r>
            <a:r>
              <a:rPr lang="en-US" dirty="0">
                <a:solidFill>
                  <a:schemeClr val="tx1"/>
                </a:solidFill>
              </a:rPr>
              <a:t>in depth.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See some </a:t>
            </a:r>
            <a:r>
              <a:rPr lang="en-US" b="1" dirty="0">
                <a:solidFill>
                  <a:schemeClr val="tx1"/>
                </a:solidFill>
              </a:rPr>
              <a:t>actual code </a:t>
            </a:r>
            <a:r>
              <a:rPr lang="en-US" dirty="0">
                <a:solidFill>
                  <a:schemeClr val="tx1"/>
                </a:solidFill>
              </a:rPr>
              <a:t>and play with it.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Overview interesting </a:t>
            </a:r>
            <a:r>
              <a:rPr lang="en-US" b="1" dirty="0">
                <a:solidFill>
                  <a:schemeClr val="tx1"/>
                </a:solidFill>
              </a:rPr>
              <a:t>features and packages </a:t>
            </a:r>
            <a:r>
              <a:rPr lang="en-US" dirty="0">
                <a:solidFill>
                  <a:schemeClr val="tx1"/>
                </a:solidFill>
              </a:rPr>
              <a:t>that might be useful for your projects.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Get to know </a:t>
            </a:r>
            <a:r>
              <a:rPr lang="en-US" b="1" dirty="0">
                <a:solidFill>
                  <a:srgbClr val="FF0000"/>
                </a:solidFill>
              </a:rPr>
              <a:t>great self-learning sources</a:t>
            </a:r>
            <a:r>
              <a:rPr lang="en-US" dirty="0">
                <a:solidFill>
                  <a:srgbClr val="FF0000"/>
                </a:solidFill>
              </a:rPr>
              <a:t>, mainly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for documentation, packages, etc.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Questions?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930075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31932A7-AAD4-0BFC-A552-A300C09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45021"/>
            <a:ext cx="7510701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For packages, check out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pub.dev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For widgets &amp; APIs, check out </a:t>
            </a:r>
            <a:r>
              <a:rPr lang="en-US" dirty="0">
                <a:solidFill>
                  <a:schemeClr val="tx1"/>
                </a:solidFill>
                <a:hlinkClick r:id="rId4"/>
              </a:rPr>
              <a:t>Flutter’s catalog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For learning about new widgets, check out the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“Widget of the Week” YouTube playlist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For advanced articles about Flutter, check out </a:t>
            </a:r>
            <a:r>
              <a:rPr lang="en-US" dirty="0">
                <a:solidFill>
                  <a:schemeClr val="tx1"/>
                </a:solidFill>
                <a:hlinkClick r:id="rId6"/>
              </a:rPr>
              <a:t>Medium’s Flutter community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 rtl="0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If you have questions, try to contact me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96928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31932A7-AAD4-0BFC-A552-A300C09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45021"/>
            <a:ext cx="8032326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Understand </a:t>
            </a:r>
            <a:r>
              <a:rPr lang="en-US" b="1" dirty="0">
                <a:solidFill>
                  <a:srgbClr val="FF0000"/>
                </a:solidFill>
              </a:rPr>
              <a:t>what Flutter’s all about </a:t>
            </a:r>
            <a:r>
              <a:rPr lang="en-US" dirty="0">
                <a:solidFill>
                  <a:srgbClr val="FF0000"/>
                </a:solidFill>
              </a:rPr>
              <a:t>and why is it recommended to use.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Learn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basic UI concepts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depth.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See some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actual code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play with it.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Overview interesting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features and packages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that might be useful for your projects.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Get to know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great self-learning sources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mainly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documentation, packages, etc.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Questions?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23852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31932A7-AAD4-0BFC-A552-A300C09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45021"/>
            <a:ext cx="8032326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Understand </a:t>
            </a:r>
            <a:r>
              <a:rPr lang="en-US" b="1" dirty="0">
                <a:solidFill>
                  <a:schemeClr val="tx1"/>
                </a:solidFill>
              </a:rPr>
              <a:t>what Flutter’s all about </a:t>
            </a:r>
            <a:r>
              <a:rPr lang="en-US" dirty="0">
                <a:solidFill>
                  <a:schemeClr val="tx1"/>
                </a:solidFill>
              </a:rPr>
              <a:t>and why is it recommended to use.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Learn the </a:t>
            </a:r>
            <a:r>
              <a:rPr lang="en-US" b="1" dirty="0">
                <a:solidFill>
                  <a:schemeClr val="tx1"/>
                </a:solidFill>
              </a:rPr>
              <a:t>basic UI concepts </a:t>
            </a:r>
            <a:r>
              <a:rPr lang="en-US" dirty="0">
                <a:solidFill>
                  <a:schemeClr val="tx1"/>
                </a:solidFill>
              </a:rPr>
              <a:t>in depth.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See some </a:t>
            </a:r>
            <a:r>
              <a:rPr lang="en-US" b="1" dirty="0">
                <a:solidFill>
                  <a:schemeClr val="tx1"/>
                </a:solidFill>
              </a:rPr>
              <a:t>actual code </a:t>
            </a:r>
            <a:r>
              <a:rPr lang="en-US" dirty="0">
                <a:solidFill>
                  <a:schemeClr val="tx1"/>
                </a:solidFill>
              </a:rPr>
              <a:t>and play with it.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Overview interesting </a:t>
            </a:r>
            <a:r>
              <a:rPr lang="en-US" b="1" dirty="0">
                <a:solidFill>
                  <a:schemeClr val="tx1"/>
                </a:solidFill>
              </a:rPr>
              <a:t>features and packages </a:t>
            </a:r>
            <a:r>
              <a:rPr lang="en-US" dirty="0">
                <a:solidFill>
                  <a:schemeClr val="tx1"/>
                </a:solidFill>
              </a:rPr>
              <a:t>that might be useful for your projects.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Get to know </a:t>
            </a:r>
            <a:r>
              <a:rPr lang="en-US" b="1" dirty="0">
                <a:solidFill>
                  <a:schemeClr val="tx1"/>
                </a:solidFill>
              </a:rPr>
              <a:t>great self-learning sources</a:t>
            </a:r>
            <a:r>
              <a:rPr lang="en-US" dirty="0">
                <a:solidFill>
                  <a:schemeClr val="tx1"/>
                </a:solidFill>
              </a:rPr>
              <a:t>, mainly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for documentation, packages, etc.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Questions?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21065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708" y="2509175"/>
            <a:ext cx="8709554" cy="3714749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/>
              <a:t>THANK YOU!</a:t>
            </a:r>
            <a:endParaRPr lang="he-IL" sz="9600" b="1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23350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5</a:t>
            </a:fld>
            <a:endParaRPr lang="he-IL"/>
          </a:p>
        </p:txBody>
      </p:sp>
      <p:pic>
        <p:nvPicPr>
          <p:cNvPr id="6" name="Picture 4" descr="Apple iOS 13 Review | PCMag">
            <a:extLst>
              <a:ext uri="{FF2B5EF4-FFF2-40B4-BE49-F238E27FC236}">
                <a16:creationId xmlns:a16="http://schemas.microsoft.com/office/drawing/2014/main" id="{54FF9DA9-1F44-CD1F-DC67-C65382A83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8" r="27314" b="7315"/>
          <a:stretch/>
        </p:blipFill>
        <p:spPr bwMode="auto">
          <a:xfrm>
            <a:off x="3315200" y="1527837"/>
            <a:ext cx="1612900" cy="18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- Wikipedia, kamusi elezo huru">
            <a:extLst>
              <a:ext uri="{FF2B5EF4-FFF2-40B4-BE49-F238E27FC236}">
                <a16:creationId xmlns:a16="http://schemas.microsoft.com/office/drawing/2014/main" id="{0977B1FF-17B4-02A6-D552-242B3B2C6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25" y="1527838"/>
            <a:ext cx="1612900" cy="18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orld wide web - Free web icons">
            <a:extLst>
              <a:ext uri="{FF2B5EF4-FFF2-40B4-BE49-F238E27FC236}">
                <a16:creationId xmlns:a16="http://schemas.microsoft.com/office/drawing/2014/main" id="{B2F1C4B1-19F2-46CE-B18F-BFA5BBB49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876" y="1930400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 | Windows Blog">
            <a:extLst>
              <a:ext uri="{FF2B5EF4-FFF2-40B4-BE49-F238E27FC236}">
                <a16:creationId xmlns:a16="http://schemas.microsoft.com/office/drawing/2014/main" id="{615074B6-81F8-DA4E-3BC1-5A406B3C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6" t="12090" r="31164" b="12805"/>
          <a:stretch/>
        </p:blipFill>
        <p:spPr bwMode="auto">
          <a:xfrm>
            <a:off x="8028107" y="1804677"/>
            <a:ext cx="1735669" cy="17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82C8B5DB-1446-3055-486C-718297661B1A}"/>
              </a:ext>
            </a:extLst>
          </p:cNvPr>
          <p:cNvSpPr txBox="1">
            <a:spLocks/>
          </p:cNvSpPr>
          <p:nvPr/>
        </p:nvSpPr>
        <p:spPr>
          <a:xfrm>
            <a:off x="563842" y="3521566"/>
            <a:ext cx="2218266" cy="720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Java, Kotlin, XML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(Android Native)</a:t>
            </a:r>
            <a:endParaRPr lang="he-IL" sz="2000" dirty="0">
              <a:solidFill>
                <a:schemeClr val="tx1"/>
              </a:solidFill>
            </a:endParaRPr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5A356621-4743-8EDC-CA72-75D282B4FF20}"/>
              </a:ext>
            </a:extLst>
          </p:cNvPr>
          <p:cNvSpPr txBox="1">
            <a:spLocks/>
          </p:cNvSpPr>
          <p:nvPr/>
        </p:nvSpPr>
        <p:spPr>
          <a:xfrm>
            <a:off x="3012517" y="3521566"/>
            <a:ext cx="2218266" cy="720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Swift, Obj-C</a:t>
            </a:r>
            <a:endParaRPr lang="he-IL" sz="2000" dirty="0">
              <a:solidFill>
                <a:schemeClr val="tx1"/>
              </a:solidFill>
            </a:endParaRPr>
          </a:p>
        </p:txBody>
      </p:sp>
      <p:sp>
        <p:nvSpPr>
          <p:cNvPr id="10" name="כותרת 1">
            <a:extLst>
              <a:ext uri="{FF2B5EF4-FFF2-40B4-BE49-F238E27FC236}">
                <a16:creationId xmlns:a16="http://schemas.microsoft.com/office/drawing/2014/main" id="{7EA33F42-7CA2-AE49-A530-F980239F9D74}"/>
              </a:ext>
            </a:extLst>
          </p:cNvPr>
          <p:cNvSpPr txBox="1">
            <a:spLocks/>
          </p:cNvSpPr>
          <p:nvPr/>
        </p:nvSpPr>
        <p:spPr>
          <a:xfrm>
            <a:off x="5404043" y="3521566"/>
            <a:ext cx="2218266" cy="720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JS, HTML, CSS</a:t>
            </a:r>
            <a:endParaRPr lang="he-IL" sz="2000" dirty="0">
              <a:solidFill>
                <a:schemeClr val="tx1"/>
              </a:solidFill>
            </a:endParaRPr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BD2CDB2E-DC58-ACB5-BEC5-6A4B04CA8612}"/>
              </a:ext>
            </a:extLst>
          </p:cNvPr>
          <p:cNvSpPr txBox="1">
            <a:spLocks/>
          </p:cNvSpPr>
          <p:nvPr/>
        </p:nvSpPr>
        <p:spPr>
          <a:xfrm>
            <a:off x="7771042" y="3525233"/>
            <a:ext cx="2218266" cy="720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1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C#</a:t>
            </a:r>
            <a:endParaRPr lang="he-IL" sz="2000" dirty="0">
              <a:solidFill>
                <a:schemeClr val="tx1"/>
              </a:solidFill>
            </a:endParaRPr>
          </a:p>
        </p:txBody>
      </p:sp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53A630F9-6C1D-FA7B-4D9D-095BB075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477407"/>
            <a:ext cx="8596667" cy="1871534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/>
              <a:t>We need to specialize in different languages for different devices.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What about other smart devices / platforms?</a:t>
            </a:r>
          </a:p>
          <a:p>
            <a:pPr algn="l" rtl="0">
              <a:lnSpc>
                <a:spcPct val="150000"/>
              </a:lnSpc>
            </a:pPr>
            <a:r>
              <a:rPr lang="en-US" dirty="0"/>
              <a:t>Logic and UI are often separated and hard to maintain.</a:t>
            </a:r>
          </a:p>
        </p:txBody>
      </p:sp>
    </p:spTree>
    <p:extLst>
      <p:ext uri="{BB962C8B-B14F-4D97-AF65-F5344CB8AC3E}">
        <p14:creationId xmlns:p14="http://schemas.microsoft.com/office/powerpoint/2010/main" val="1802393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he-IL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6</a:t>
            </a:fld>
            <a:endParaRPr lang="he-IL"/>
          </a:p>
        </p:txBody>
      </p:sp>
      <p:pic>
        <p:nvPicPr>
          <p:cNvPr id="6" name="Picture 4" descr="Apple iOS 13 Review | PCMag">
            <a:extLst>
              <a:ext uri="{FF2B5EF4-FFF2-40B4-BE49-F238E27FC236}">
                <a16:creationId xmlns:a16="http://schemas.microsoft.com/office/drawing/2014/main" id="{54FF9DA9-1F44-CD1F-DC67-C65382A83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8" r="27314" b="7315"/>
          <a:stretch/>
        </p:blipFill>
        <p:spPr bwMode="auto">
          <a:xfrm>
            <a:off x="3796463" y="980387"/>
            <a:ext cx="874405" cy="102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ndroid - Wikipedia, kamusi elezo huru">
            <a:extLst>
              <a:ext uri="{FF2B5EF4-FFF2-40B4-BE49-F238E27FC236}">
                <a16:creationId xmlns:a16="http://schemas.microsoft.com/office/drawing/2014/main" id="{0977B1FF-17B4-02A6-D552-242B3B2C6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02" y="980387"/>
            <a:ext cx="874405" cy="102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orld wide web - Free web icons">
            <a:extLst>
              <a:ext uri="{FF2B5EF4-FFF2-40B4-BE49-F238E27FC236}">
                <a16:creationId xmlns:a16="http://schemas.microsoft.com/office/drawing/2014/main" id="{B2F1C4B1-19F2-46CE-B18F-BFA5BBB49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874" y="1916836"/>
            <a:ext cx="812439" cy="81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me | Windows Blog">
            <a:extLst>
              <a:ext uri="{FF2B5EF4-FFF2-40B4-BE49-F238E27FC236}">
                <a16:creationId xmlns:a16="http://schemas.microsoft.com/office/drawing/2014/main" id="{615074B6-81F8-DA4E-3BC1-5A406B3CB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6" t="12090" r="31164" b="12805"/>
          <a:stretch/>
        </p:blipFill>
        <p:spPr bwMode="auto">
          <a:xfrm>
            <a:off x="1319454" y="3077859"/>
            <a:ext cx="940963" cy="94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v - Free entertainment icons">
            <a:extLst>
              <a:ext uri="{FF2B5EF4-FFF2-40B4-BE49-F238E27FC236}">
                <a16:creationId xmlns:a16="http://schemas.microsoft.com/office/drawing/2014/main" id="{0CACAFD5-E51E-496B-CC31-A0179A6AD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242" y="1794512"/>
            <a:ext cx="1050288" cy="105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mart Watch Icon Vector Art, Icons, and Graphics for Free Download">
            <a:extLst>
              <a:ext uri="{FF2B5EF4-FFF2-40B4-BE49-F238E27FC236}">
                <a16:creationId xmlns:a16="http://schemas.microsoft.com/office/drawing/2014/main" id="{2A95BF1A-ED2E-2E10-29EF-38AF40CED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529" y="4275297"/>
            <a:ext cx="1388903" cy="138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 Icon Vector Art, Icons, and Graphics for Free Download">
            <a:extLst>
              <a:ext uri="{FF2B5EF4-FFF2-40B4-BE49-F238E27FC236}">
                <a16:creationId xmlns:a16="http://schemas.microsoft.com/office/drawing/2014/main" id="{AC59AADB-6920-3CCC-9571-F32EE429F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" t="26837" b="28761"/>
          <a:stretch/>
        </p:blipFill>
        <p:spPr bwMode="auto">
          <a:xfrm>
            <a:off x="7431812" y="3077859"/>
            <a:ext cx="2010435" cy="94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AC355FDD-6E19-FC94-D7D2-410EA9B373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242" y="4420992"/>
            <a:ext cx="898934" cy="103617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0D605C1D-34FE-137B-57A9-7C7950BA02F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75440"/>
          <a:stretch/>
        </p:blipFill>
        <p:spPr>
          <a:xfrm>
            <a:off x="3796463" y="2762483"/>
            <a:ext cx="2308820" cy="2694679"/>
          </a:xfrm>
          <a:prstGeom prst="rect">
            <a:avLst/>
          </a:prstGeom>
        </p:spPr>
      </p:pic>
      <p:pic>
        <p:nvPicPr>
          <p:cNvPr id="2060" name="Picture 12" descr="ענב גנד גלילי - שרלטנות והגיגים על אבטחת מידע - YouTube">
            <a:extLst>
              <a:ext uri="{FF2B5EF4-FFF2-40B4-BE49-F238E27FC236}">
                <a16:creationId xmlns:a16="http://schemas.microsoft.com/office/drawing/2014/main" id="{65B13CAD-0584-358B-FC7B-67B1884A6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1" b="13525"/>
          <a:stretch/>
        </p:blipFill>
        <p:spPr bwMode="auto">
          <a:xfrm>
            <a:off x="8243489" y="256283"/>
            <a:ext cx="3745929" cy="208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371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he-IL" dirty="0"/>
          </a:p>
        </p:txBody>
      </p:sp>
      <p:sp>
        <p:nvSpPr>
          <p:cNvPr id="12" name="מציין מיקום תוכן 2">
            <a:extLst>
              <a:ext uri="{FF2B5EF4-FFF2-40B4-BE49-F238E27FC236}">
                <a16:creationId xmlns:a16="http://schemas.microsoft.com/office/drawing/2014/main" id="{39A5F726-BCE7-2F13-A012-68FC4344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022166" cy="3880774"/>
          </a:xfrm>
        </p:spPr>
        <p:txBody>
          <a:bodyPr>
            <a:normAutofit/>
          </a:bodyPr>
          <a:lstStyle/>
          <a:p>
            <a:pPr algn="l" rtl="0"/>
            <a:r>
              <a:rPr lang="en-US" b="1" dirty="0">
                <a:solidFill>
                  <a:srgbClr val="0070C0"/>
                </a:solidFill>
                <a:latin typeface="Trebuchet MS" panose="020B0703020202090204" pitchFamily="34" charset="0"/>
              </a:rPr>
              <a:t>Flutter</a:t>
            </a:r>
            <a:r>
              <a:rPr lang="en-US" dirty="0">
                <a:latin typeface="Trebuchet MS" panose="020B0703020202090204" pitchFamily="34" charset="0"/>
              </a:rPr>
              <a:t> is Google’s toolkit for building </a:t>
            </a:r>
            <a:r>
              <a:rPr lang="en-US" u="sng" dirty="0">
                <a:latin typeface="Trebuchet MS" panose="020B0703020202090204" pitchFamily="34" charset="0"/>
              </a:rPr>
              <a:t>cross-platform apps</a:t>
            </a:r>
            <a:r>
              <a:rPr lang="en-US" dirty="0">
                <a:latin typeface="Trebuchet MS" panose="020B0703020202090204" pitchFamily="34" charset="0"/>
              </a:rPr>
              <a:t>, using a </a:t>
            </a:r>
            <a:r>
              <a:rPr lang="en-US" u="sng" dirty="0">
                <a:solidFill>
                  <a:schemeClr val="tx1"/>
                </a:solidFill>
                <a:latin typeface="Trebuchet MS" panose="020B0703020202090204" pitchFamily="34" charset="0"/>
              </a:rPr>
              <a:t>single programming language</a:t>
            </a:r>
            <a:r>
              <a:rPr lang="en-US" dirty="0">
                <a:solidFill>
                  <a:schemeClr val="tx1"/>
                </a:solidFill>
                <a:latin typeface="Trebuchet MS" panose="020B0703020202090204" pitchFamily="34" charset="0"/>
              </a:rPr>
              <a:t>.</a:t>
            </a:r>
            <a:endParaRPr lang="en-US" dirty="0">
              <a:latin typeface="Trebuchet MS" panose="020B0703020202090204" pitchFamily="34" charset="0"/>
            </a:endParaRPr>
          </a:p>
          <a:p>
            <a:pPr lvl="1" algn="l" rtl="0"/>
            <a:r>
              <a:rPr lang="en-US" dirty="0">
                <a:latin typeface="Trebuchet MS" panose="020B0703020202090204" pitchFamily="34" charset="0"/>
              </a:rPr>
              <a:t>Tools for compiling, debugging, testing</a:t>
            </a:r>
          </a:p>
          <a:p>
            <a:pPr lvl="1" algn="l" rtl="0"/>
            <a:r>
              <a:rPr lang="en-US" dirty="0">
                <a:latin typeface="Trebuchet MS" panose="020B0703020202090204" pitchFamily="34" charset="0"/>
              </a:rPr>
              <a:t>Foundation library (primitives, utility classes and functions)</a:t>
            </a:r>
          </a:p>
          <a:p>
            <a:pPr lvl="1" algn="l" rtl="0"/>
            <a:r>
              <a:rPr lang="en-US" dirty="0">
                <a:latin typeface="Trebuchet MS" panose="020B0703020202090204" pitchFamily="34" charset="0"/>
              </a:rPr>
              <a:t>UI library (widgets)</a:t>
            </a:r>
          </a:p>
          <a:p>
            <a:pPr algn="l" rtl="0"/>
            <a:r>
              <a:rPr lang="en-US" dirty="0">
                <a:latin typeface="Trebuchet MS" panose="020B0703020202090204" pitchFamily="34" charset="0"/>
              </a:rPr>
              <a:t>That programming language is called </a:t>
            </a:r>
            <a:r>
              <a:rPr lang="en-US" b="1" dirty="0">
                <a:solidFill>
                  <a:srgbClr val="0070C0"/>
                </a:solidFill>
                <a:latin typeface="Trebuchet MS" panose="020B0703020202090204" pitchFamily="34" charset="0"/>
              </a:rPr>
              <a:t>Dart</a:t>
            </a:r>
            <a:r>
              <a:rPr lang="en-US" dirty="0">
                <a:solidFill>
                  <a:schemeClr val="tx1"/>
                </a:solidFill>
                <a:latin typeface="Trebuchet MS" panose="020B0703020202090204" pitchFamily="34" charset="0"/>
              </a:rPr>
              <a:t>.</a:t>
            </a:r>
            <a:endParaRPr lang="he-IL" dirty="0"/>
          </a:p>
        </p:txBody>
      </p:sp>
      <p:pic>
        <p:nvPicPr>
          <p:cNvPr id="1028" name="Picture 4" descr="Dart product logo">
            <a:extLst>
              <a:ext uri="{FF2B5EF4-FFF2-40B4-BE49-F238E27FC236}">
                <a16:creationId xmlns:a16="http://schemas.microsoft.com/office/drawing/2014/main" id="{2DDBB26D-9C51-9D40-5F18-3AC49AD20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796" y="4350256"/>
            <a:ext cx="2912845" cy="93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738B36-2EF0-2BCA-DC69-B195FD1F2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17" y="4213170"/>
            <a:ext cx="3744383" cy="10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30333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Dart</a:t>
            </a:r>
            <a:r>
              <a:rPr lang="en-US" dirty="0"/>
              <a:t> in a nutshell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10E1B4-36FC-0E36-62B5-32D484AB8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8964"/>
            <a:ext cx="8749068" cy="3880773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>
                <a:latin typeface="Trebuchet MS" panose="020B0703020202090204" pitchFamily="34" charset="0"/>
              </a:rPr>
              <a:t>Mainly used for UI &amp; consumer applications.</a:t>
            </a:r>
          </a:p>
          <a:p>
            <a:pPr algn="l" rtl="0"/>
            <a:r>
              <a:rPr lang="en-US" sz="2000" dirty="0">
                <a:latin typeface="Trebuchet MS" panose="020B0703020202090204" pitchFamily="34" charset="0"/>
              </a:rPr>
              <a:t>Similar to other languages you (possibly) know and (certainly) love.</a:t>
            </a:r>
          </a:p>
          <a:p>
            <a:pPr algn="l" rtl="0"/>
            <a:endParaRPr lang="en-US" sz="2000" dirty="0">
              <a:latin typeface="Trebuchet MS" panose="020B0703020202090204" pitchFamily="34" charset="0"/>
            </a:endParaRPr>
          </a:p>
          <a:p>
            <a:pPr algn="l" rtl="0"/>
            <a:endParaRPr lang="en-US" sz="2000" dirty="0">
              <a:latin typeface="Trebuchet MS" panose="020B0703020202090204" pitchFamily="34" charset="0"/>
            </a:endParaRPr>
          </a:p>
          <a:p>
            <a:pPr algn="l" rtl="0"/>
            <a:endParaRPr lang="en-US" sz="2000" dirty="0">
              <a:latin typeface="Trebuchet MS" panose="020B0703020202090204" pitchFamily="34" charset="0"/>
            </a:endParaRPr>
          </a:p>
          <a:p>
            <a:pPr algn="l" rtl="0"/>
            <a:r>
              <a:rPr lang="en-US" sz="2000" dirty="0">
                <a:latin typeface="Trebuchet MS" panose="020B0703020202090204" pitchFamily="34" charset="0"/>
              </a:rPr>
              <a:t>Interesting features:</a:t>
            </a:r>
          </a:p>
          <a:p>
            <a:pPr lvl="1" algn="l" rtl="0"/>
            <a:r>
              <a:rPr lang="en-US" dirty="0">
                <a:latin typeface="Trebuchet MS" panose="020B0703020202090204" pitchFamily="34" charset="0"/>
              </a:rPr>
              <a:t>OOP!</a:t>
            </a:r>
          </a:p>
          <a:p>
            <a:pPr lvl="1" algn="l" rtl="0"/>
            <a:r>
              <a:rPr lang="en-US" dirty="0">
                <a:latin typeface="Trebuchet MS" panose="020B0703020202090204" pitchFamily="34" charset="0"/>
              </a:rPr>
              <a:t>Support for asynchronous development (future, async, await)</a:t>
            </a:r>
          </a:p>
          <a:p>
            <a:pPr lvl="1" algn="l" rtl="0"/>
            <a:endParaRPr lang="en-US" dirty="0">
              <a:latin typeface="Trebuchet MS" panose="020B0703020202090204" pitchFamily="34" charset="0"/>
            </a:endParaRPr>
          </a:p>
        </p:txBody>
      </p:sp>
      <p:pic>
        <p:nvPicPr>
          <p:cNvPr id="4" name="Picture 4" descr="Dart product logo">
            <a:extLst>
              <a:ext uri="{FF2B5EF4-FFF2-40B4-BE49-F238E27FC236}">
                <a16:creationId xmlns:a16="http://schemas.microsoft.com/office/drawing/2014/main" id="{A89D3E4B-E5F4-473B-1508-2CD8E83E5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245" y="5329036"/>
            <a:ext cx="2912845" cy="93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E7AECB6-104A-0724-3209-B7797A16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8</a:t>
            </a:fld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F45E117-0A21-792D-E38D-29E80015F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23" y="2389793"/>
            <a:ext cx="8674878" cy="11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38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B31A8B6-C057-B960-B770-FC173AC9B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Today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A31932A7-AAD4-0BFC-A552-A300C09D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5" y="1445021"/>
            <a:ext cx="8032326" cy="4903920"/>
          </a:xfrm>
        </p:spPr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Understand </a:t>
            </a:r>
            <a:r>
              <a:rPr lang="en-US" b="1" dirty="0">
                <a:solidFill>
                  <a:schemeClr val="tx1"/>
                </a:solidFill>
              </a:rPr>
              <a:t>what Flutter’s all about </a:t>
            </a:r>
            <a:r>
              <a:rPr lang="en-US" dirty="0">
                <a:solidFill>
                  <a:schemeClr val="tx1"/>
                </a:solidFill>
              </a:rPr>
              <a:t>and why is it recommended to use.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Learn the </a:t>
            </a:r>
            <a:r>
              <a:rPr lang="en-US" b="1" dirty="0">
                <a:solidFill>
                  <a:srgbClr val="FF0000"/>
                </a:solidFill>
              </a:rPr>
              <a:t>basic UI concepts </a:t>
            </a:r>
            <a:r>
              <a:rPr lang="en-US" dirty="0">
                <a:solidFill>
                  <a:srgbClr val="FF0000"/>
                </a:solidFill>
              </a:rPr>
              <a:t>in depth.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</a:rPr>
              <a:t>See some </a:t>
            </a:r>
            <a:r>
              <a:rPr lang="en-US" b="1" dirty="0">
                <a:solidFill>
                  <a:srgbClr val="FF0000"/>
                </a:solidFill>
              </a:rPr>
              <a:t>actual code </a:t>
            </a:r>
            <a:r>
              <a:rPr lang="en-US" dirty="0">
                <a:solidFill>
                  <a:srgbClr val="FF0000"/>
                </a:solidFill>
              </a:rPr>
              <a:t>and play with it.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Overview interesting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features and packages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that might be useful for your projects.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Get to know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great self-learning sources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mainly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for documentation, packages, etc.</a:t>
            </a:r>
          </a:p>
          <a:p>
            <a:pPr algn="l" rtl="0"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Questions?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3D138DE9-F309-5C20-02D3-DDF6D1189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D7835E-4DF6-46D8-AF40-03F1A2B558F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39496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פיאה">
  <a:themeElements>
    <a:clrScheme name="פיאה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פיאה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פיאה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7957</TotalTime>
  <Words>2485</Words>
  <Application>Microsoft Office PowerPoint</Application>
  <PresentationFormat>מסך רחב</PresentationFormat>
  <Paragraphs>389</Paragraphs>
  <Slides>41</Slides>
  <Notes>41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41</vt:i4>
      </vt:variant>
    </vt:vector>
  </HeadingPairs>
  <TitlesOfParts>
    <vt:vector size="47" baseType="lpstr">
      <vt:lpstr>Arial</vt:lpstr>
      <vt:lpstr>Calibri</vt:lpstr>
      <vt:lpstr>Consolas</vt:lpstr>
      <vt:lpstr>Trebuchet MS</vt:lpstr>
      <vt:lpstr>Wingdings 3</vt:lpstr>
      <vt:lpstr>פיאה</vt:lpstr>
      <vt:lpstr>Welcome!</vt:lpstr>
      <vt:lpstr>Android Workshop</vt:lpstr>
      <vt:lpstr>Plans For Today</vt:lpstr>
      <vt:lpstr>Plans For Today</vt:lpstr>
      <vt:lpstr>Motivation</vt:lpstr>
      <vt:lpstr>Motivation</vt:lpstr>
      <vt:lpstr>Context</vt:lpstr>
      <vt:lpstr>Dart in a nutshell</vt:lpstr>
      <vt:lpstr>Plans For Today</vt:lpstr>
      <vt:lpstr>Widgets</vt:lpstr>
      <vt:lpstr>Basic Widgets - Examples</vt:lpstr>
      <vt:lpstr>Basic Widgets - Examples</vt:lpstr>
      <vt:lpstr>Reactive Programming</vt:lpstr>
      <vt:lpstr>Reactive Programming (cont.)</vt:lpstr>
      <vt:lpstr>Reactive Programming (cont.)</vt:lpstr>
      <vt:lpstr>Stateless Widgets</vt:lpstr>
      <vt:lpstr>DEMO</vt:lpstr>
      <vt:lpstr>Layout Widgets</vt:lpstr>
      <vt:lpstr>Layout Widgets - Examples</vt:lpstr>
      <vt:lpstr>Layout Widgets - Examples</vt:lpstr>
      <vt:lpstr>Exercise 1</vt:lpstr>
      <vt:lpstr>Stateful Widgets</vt:lpstr>
      <vt:lpstr>DEMO</vt:lpstr>
      <vt:lpstr>Exercise 2</vt:lpstr>
      <vt:lpstr>Plans For Today</vt:lpstr>
      <vt:lpstr>Flutter Packages</vt:lpstr>
      <vt:lpstr>Camera Interaction</vt:lpstr>
      <vt:lpstr>Camera Interaction – Example (1/2)</vt:lpstr>
      <vt:lpstr>Camera Interaction – Example (2/2)</vt:lpstr>
      <vt:lpstr>Location awareness</vt:lpstr>
      <vt:lpstr>Location awareness (cont.)</vt:lpstr>
      <vt:lpstr>Location awareness (cont.)</vt:lpstr>
      <vt:lpstr>Location awareness – Maps</vt:lpstr>
      <vt:lpstr>Location awareness – Google Maps</vt:lpstr>
      <vt:lpstr>Firebase Services</vt:lpstr>
      <vt:lpstr>UI/UX</vt:lpstr>
      <vt:lpstr>Gaming</vt:lpstr>
      <vt:lpstr>Plans For Today</vt:lpstr>
      <vt:lpstr>Useful Links</vt:lpstr>
      <vt:lpstr>Plans For Today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Ofek Bengal-Shmueli</dc:creator>
  <cp:lastModifiedBy>Ofek Bengal-Shmueli</cp:lastModifiedBy>
  <cp:revision>450</cp:revision>
  <dcterms:created xsi:type="dcterms:W3CDTF">2022-10-18T19:31:55Z</dcterms:created>
  <dcterms:modified xsi:type="dcterms:W3CDTF">2023-03-27T15:13:58Z</dcterms:modified>
</cp:coreProperties>
</file>